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4"/>
  </p:notesMasterIdLst>
  <p:handoutMasterIdLst>
    <p:handoutMasterId r:id="rId35"/>
  </p:handoutMasterIdLst>
  <p:sldIdLst>
    <p:sldId id="256" r:id="rId2"/>
    <p:sldId id="505" r:id="rId3"/>
    <p:sldId id="504" r:id="rId4"/>
    <p:sldId id="527" r:id="rId5"/>
    <p:sldId id="503" r:id="rId6"/>
    <p:sldId id="506" r:id="rId7"/>
    <p:sldId id="509" r:id="rId8"/>
    <p:sldId id="478" r:id="rId9"/>
    <p:sldId id="475" r:id="rId10"/>
    <p:sldId id="528" r:id="rId11"/>
    <p:sldId id="507" r:id="rId12"/>
    <p:sldId id="508" r:id="rId13"/>
    <p:sldId id="511" r:id="rId14"/>
    <p:sldId id="512" r:id="rId15"/>
    <p:sldId id="442" r:id="rId16"/>
    <p:sldId id="525" r:id="rId17"/>
    <p:sldId id="497" r:id="rId18"/>
    <p:sldId id="510" r:id="rId19"/>
    <p:sldId id="494" r:id="rId20"/>
    <p:sldId id="526" r:id="rId21"/>
    <p:sldId id="517" r:id="rId22"/>
    <p:sldId id="515" r:id="rId23"/>
    <p:sldId id="516" r:id="rId24"/>
    <p:sldId id="519" r:id="rId25"/>
    <p:sldId id="476" r:id="rId26"/>
    <p:sldId id="401" r:id="rId27"/>
    <p:sldId id="433" r:id="rId28"/>
    <p:sldId id="520" r:id="rId29"/>
    <p:sldId id="439" r:id="rId30"/>
    <p:sldId id="438" r:id="rId31"/>
    <p:sldId id="521" r:id="rId32"/>
    <p:sldId id="275"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FF"/>
    <a:srgbClr val="0033CC"/>
    <a:srgbClr val="3366CC"/>
    <a:srgbClr val="000099"/>
    <a:srgbClr val="CC3300"/>
    <a:srgbClr val="FF6600"/>
    <a:srgbClr val="0066CC"/>
    <a:srgbClr val="009900"/>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737" autoAdjust="0"/>
  </p:normalViewPr>
  <p:slideViewPr>
    <p:cSldViewPr>
      <p:cViewPr>
        <p:scale>
          <a:sx n="70" d="100"/>
          <a:sy n="70" d="100"/>
        </p:scale>
        <p:origin x="-648" y="5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sthyne\My%20Documents\ONE%20REPORT\CSR%20word%20counts.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sthyne\My%20Documents\ONE%20REPORT\CSR%20word%20counts.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C:\Documents%20and%20Settings\sthyne\Local%20Settings\Temporary%20Internet%20Files\Content.Outlook\4K7PLT0X\Copy%20of%20HBS2%2030%2009%2009.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Column1</c:v>
                </c:pt>
              </c:strCache>
            </c:strRef>
          </c:tx>
          <c:spPr>
            <a:ln w="1270">
              <a:solidFill>
                <a:schemeClr val="bg2"/>
              </a:solidFill>
            </a:ln>
          </c:spPr>
          <c:dPt>
            <c:idx val="0"/>
            <c:spPr>
              <a:solidFill>
                <a:srgbClr val="0000FF">
                  <a:alpha val="75000"/>
                </a:srgbClr>
              </a:solidFill>
              <a:ln w="1270">
                <a:solidFill>
                  <a:schemeClr val="bg2"/>
                </a:solidFill>
              </a:ln>
            </c:spPr>
          </c:dPt>
          <c:dPt>
            <c:idx val="1"/>
            <c:spPr>
              <a:solidFill>
                <a:srgbClr val="99FF33">
                  <a:alpha val="75000"/>
                </a:srgbClr>
              </a:solidFill>
              <a:ln w="1270">
                <a:solidFill>
                  <a:schemeClr val="bg2"/>
                </a:solidFill>
              </a:ln>
            </c:spPr>
          </c:dPt>
          <c:dPt>
            <c:idx val="2"/>
            <c:spPr>
              <a:solidFill>
                <a:srgbClr val="00B0F0">
                  <a:alpha val="75000"/>
                </a:srgbClr>
              </a:solidFill>
              <a:ln w="1270">
                <a:solidFill>
                  <a:schemeClr val="bg2"/>
                </a:solidFill>
              </a:ln>
            </c:spPr>
          </c:dPt>
          <c:dPt>
            <c:idx val="3"/>
            <c:spPr>
              <a:solidFill>
                <a:srgbClr val="666633"/>
              </a:solidFill>
              <a:ln w="1270">
                <a:solidFill>
                  <a:schemeClr val="bg2"/>
                </a:solidFill>
              </a:ln>
            </c:spPr>
          </c:dPt>
          <c:dPt>
            <c:idx val="4"/>
            <c:spPr>
              <a:solidFill>
                <a:srgbClr val="6666FF"/>
              </a:solidFill>
              <a:ln w="1270">
                <a:solidFill>
                  <a:schemeClr val="bg2"/>
                </a:solidFill>
              </a:ln>
            </c:spPr>
          </c:dPt>
          <c:dPt>
            <c:idx val="5"/>
            <c:spPr>
              <a:solidFill>
                <a:srgbClr val="00B050"/>
              </a:solidFill>
              <a:ln w="1270">
                <a:solidFill>
                  <a:schemeClr val="bg2"/>
                </a:solidFill>
              </a:ln>
            </c:spPr>
          </c:dPt>
          <c:dPt>
            <c:idx val="6"/>
            <c:spPr>
              <a:solidFill>
                <a:srgbClr val="CCECFF"/>
              </a:solidFill>
              <a:ln w="1270">
                <a:solidFill>
                  <a:schemeClr val="bg2"/>
                </a:solidFill>
              </a:ln>
            </c:spPr>
          </c:dPt>
          <c:dPt>
            <c:idx val="7"/>
            <c:spPr>
              <a:solidFill>
                <a:srgbClr val="FFFFCC"/>
              </a:solidFill>
              <a:ln w="1270">
                <a:solidFill>
                  <a:schemeClr val="bg2"/>
                </a:solidFill>
              </a:ln>
            </c:spPr>
          </c:dPt>
          <c:dPt>
            <c:idx val="8"/>
            <c:spPr>
              <a:solidFill>
                <a:srgbClr val="0070C0">
                  <a:alpha val="90000"/>
                </a:srgbClr>
              </a:solidFill>
              <a:ln w="1270">
                <a:solidFill>
                  <a:schemeClr val="bg2"/>
                </a:solidFill>
              </a:ln>
            </c:spPr>
          </c:dPt>
          <c:dPt>
            <c:idx val="9"/>
            <c:spPr>
              <a:solidFill>
                <a:srgbClr val="99CC00">
                  <a:alpha val="75000"/>
                </a:srgbClr>
              </a:solidFill>
              <a:ln w="1270">
                <a:solidFill>
                  <a:schemeClr val="bg2"/>
                </a:solidFill>
              </a:ln>
            </c:spPr>
          </c:dPt>
          <c:cat>
            <c:strRef>
              <c:f>Sheet1!$A$2:$A$11</c:f>
              <c:strCache>
                <c:ptCount val="10"/>
                <c:pt idx="0">
                  <c:v>Companies</c:v>
                </c:pt>
                <c:pt idx="1">
                  <c:v>NGOs</c:v>
                </c:pt>
                <c:pt idx="2">
                  <c:v>Accounting firms</c:v>
                </c:pt>
                <c:pt idx="3">
                  <c:v>Investors</c:v>
                </c:pt>
                <c:pt idx="4">
                  <c:v>Academics</c:v>
                </c:pt>
                <c:pt idx="5">
                  <c:v>Civil society</c:v>
                </c:pt>
                <c:pt idx="6">
                  <c:v>Regulators/Standard setters</c:v>
                </c:pt>
                <c:pt idx="7">
                  <c:v>Data vendors</c:v>
                </c:pt>
                <c:pt idx="8">
                  <c:v>Associations</c:v>
                </c:pt>
                <c:pt idx="9">
                  <c:v>Media</c:v>
                </c:pt>
              </c:strCache>
            </c:strRef>
          </c:cat>
          <c:val>
            <c:numRef>
              <c:f>Sheet1!$B$2:$B$11</c:f>
              <c:numCache>
                <c:formatCode>General</c:formatCode>
                <c:ptCount val="10"/>
                <c:pt idx="0">
                  <c:v>70</c:v>
                </c:pt>
                <c:pt idx="1">
                  <c:v>28</c:v>
                </c:pt>
                <c:pt idx="2">
                  <c:v>25</c:v>
                </c:pt>
                <c:pt idx="3">
                  <c:v>25</c:v>
                </c:pt>
                <c:pt idx="4">
                  <c:v>15</c:v>
                </c:pt>
                <c:pt idx="5">
                  <c:v>12</c:v>
                </c:pt>
                <c:pt idx="6">
                  <c:v>8</c:v>
                </c:pt>
                <c:pt idx="7">
                  <c:v>6</c:v>
                </c:pt>
                <c:pt idx="8">
                  <c:v>4</c:v>
                </c:pt>
                <c:pt idx="9">
                  <c:v>4</c:v>
                </c:pt>
              </c:numCache>
            </c:numRef>
          </c:val>
        </c:ser>
        <c:firstSliceAng val="0"/>
      </c:pieChart>
    </c:plotArea>
    <c:legend>
      <c:legendPos val="r"/>
      <c:layout/>
      <c:txPr>
        <a:bodyPr/>
        <a:lstStyle/>
        <a:p>
          <a:pPr>
            <a:defRPr sz="1100" kern="1200" spc="-100" baseline="0"/>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Column1</c:v>
                </c:pt>
              </c:strCache>
            </c:strRef>
          </c:tx>
          <c:spPr>
            <a:solidFill>
              <a:schemeClr val="tx1"/>
            </a:solidFill>
            <a:ln w="6350">
              <a:solidFill>
                <a:srgbClr val="303031"/>
              </a:solidFill>
            </a:ln>
          </c:spPr>
          <c:dPt>
            <c:idx val="0"/>
            <c:spPr>
              <a:solidFill>
                <a:srgbClr val="28B1DC">
                  <a:alpha val="45000"/>
                </a:srgbClr>
              </a:solidFill>
              <a:ln w="6350">
                <a:solidFill>
                  <a:srgbClr val="303031"/>
                </a:solidFill>
              </a:ln>
            </c:spPr>
          </c:dPt>
          <c:dPt>
            <c:idx val="1"/>
            <c:spPr>
              <a:solidFill>
                <a:srgbClr val="6929DB">
                  <a:alpha val="53000"/>
                </a:srgbClr>
              </a:solidFill>
              <a:ln w="6350">
                <a:solidFill>
                  <a:srgbClr val="303031"/>
                </a:solidFill>
              </a:ln>
            </c:spPr>
          </c:dPt>
          <c:dPt>
            <c:idx val="2"/>
            <c:spPr>
              <a:solidFill>
                <a:schemeClr val="bg2">
                  <a:lumMod val="25000"/>
                  <a:lumOff val="75000"/>
                </a:schemeClr>
              </a:solidFill>
              <a:ln w="6350">
                <a:solidFill>
                  <a:srgbClr val="303031"/>
                </a:solidFill>
              </a:ln>
            </c:spPr>
          </c:dPt>
          <c:cat>
            <c:strRef>
              <c:f>Sheet1!$A$2:$A$4</c:f>
              <c:strCache>
                <c:ptCount val="3"/>
                <c:pt idx="0">
                  <c:v>On-site</c:v>
                </c:pt>
                <c:pt idx="1">
                  <c:v>Telephone</c:v>
                </c:pt>
                <c:pt idx="2">
                  <c:v>Clarence House</c:v>
                </c:pt>
              </c:strCache>
            </c:strRef>
          </c:cat>
          <c:val>
            <c:numRef>
              <c:f>Sheet1!$B$2:$B$4</c:f>
              <c:numCache>
                <c:formatCode>General</c:formatCode>
                <c:ptCount val="3"/>
                <c:pt idx="0">
                  <c:v>101</c:v>
                </c:pt>
                <c:pt idx="1">
                  <c:v>104</c:v>
                </c:pt>
                <c:pt idx="2">
                  <c:v>19</c:v>
                </c:pt>
              </c:numCache>
            </c:numRef>
          </c:val>
        </c:ser>
        <c:firstSliceAng val="0"/>
      </c:pieChart>
    </c:plotArea>
    <c:legend>
      <c:legendPos val="r"/>
      <c:layout/>
      <c:txPr>
        <a:bodyPr/>
        <a:lstStyle/>
        <a:p>
          <a:pPr>
            <a:defRPr sz="1100"/>
          </a:pPr>
          <a:endParaRPr lang="en-US"/>
        </a:p>
      </c:txPr>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lineChart>
        <c:grouping val="standard"/>
        <c:ser>
          <c:idx val="0"/>
          <c:order val="0"/>
          <c:spPr>
            <a:ln>
              <a:solidFill>
                <a:srgbClr val="000000"/>
              </a:solidFill>
            </a:ln>
          </c:spPr>
          <c:marker>
            <c:symbol val="none"/>
          </c:marker>
          <c:cat>
            <c:numRef>
              <c:f>WCs!$A$2:$A$21</c:f>
              <c:numCache>
                <c:formatCode>General</c:formatCode>
                <c:ptCount val="20"/>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numCache>
            </c:numRef>
          </c:cat>
          <c:val>
            <c:numRef>
              <c:f>WCs!$B$2:$B$21</c:f>
              <c:numCache>
                <c:formatCode>General</c:formatCode>
                <c:ptCount val="20"/>
                <c:pt idx="0">
                  <c:v>44</c:v>
                </c:pt>
                <c:pt idx="1">
                  <c:v>49</c:v>
                </c:pt>
                <c:pt idx="2">
                  <c:v>42</c:v>
                </c:pt>
                <c:pt idx="3">
                  <c:v>53</c:v>
                </c:pt>
                <c:pt idx="4">
                  <c:v>58</c:v>
                </c:pt>
                <c:pt idx="5">
                  <c:v>65</c:v>
                </c:pt>
                <c:pt idx="6">
                  <c:v>73</c:v>
                </c:pt>
                <c:pt idx="7">
                  <c:v>104</c:v>
                </c:pt>
                <c:pt idx="8">
                  <c:v>111</c:v>
                </c:pt>
                <c:pt idx="9">
                  <c:v>159</c:v>
                </c:pt>
                <c:pt idx="10">
                  <c:v>241</c:v>
                </c:pt>
                <c:pt idx="11">
                  <c:v>536</c:v>
                </c:pt>
                <c:pt idx="12">
                  <c:v>1111</c:v>
                </c:pt>
                <c:pt idx="13">
                  <c:v>2352</c:v>
                </c:pt>
                <c:pt idx="14">
                  <c:v>2986</c:v>
                </c:pt>
                <c:pt idx="15">
                  <c:v>4339</c:v>
                </c:pt>
                <c:pt idx="16">
                  <c:v>5760</c:v>
                </c:pt>
                <c:pt idx="17">
                  <c:v>7285</c:v>
                </c:pt>
                <c:pt idx="18">
                  <c:v>10362</c:v>
                </c:pt>
                <c:pt idx="19">
                  <c:v>13330</c:v>
                </c:pt>
              </c:numCache>
            </c:numRef>
          </c:val>
        </c:ser>
        <c:marker val="1"/>
        <c:axId val="77914880"/>
        <c:axId val="77983104"/>
      </c:lineChart>
      <c:catAx>
        <c:axId val="77914880"/>
        <c:scaling>
          <c:orientation val="minMax"/>
        </c:scaling>
        <c:axPos val="b"/>
        <c:title>
          <c:tx>
            <c:rich>
              <a:bodyPr/>
              <a:lstStyle/>
              <a:p>
                <a:pPr>
                  <a:defRPr/>
                </a:pPr>
                <a:r>
                  <a:rPr lang="en-US" dirty="0">
                    <a:solidFill>
                      <a:schemeClr val="bg2"/>
                    </a:solidFill>
                  </a:rPr>
                  <a:t>Year</a:t>
                </a:r>
              </a:p>
            </c:rich>
          </c:tx>
        </c:title>
        <c:numFmt formatCode="General" sourceLinked="1"/>
        <c:tickLblPos val="nextTo"/>
        <c:txPr>
          <a:bodyPr/>
          <a:lstStyle/>
          <a:p>
            <a:pPr>
              <a:defRPr>
                <a:solidFill>
                  <a:schemeClr val="bg2"/>
                </a:solidFill>
              </a:defRPr>
            </a:pPr>
            <a:endParaRPr lang="en-US"/>
          </a:p>
        </c:txPr>
        <c:crossAx val="77983104"/>
        <c:crosses val="autoZero"/>
        <c:auto val="1"/>
        <c:lblAlgn val="ctr"/>
        <c:lblOffset val="100"/>
      </c:catAx>
      <c:valAx>
        <c:axId val="77983104"/>
        <c:scaling>
          <c:orientation val="minMax"/>
        </c:scaling>
        <c:axPos val="l"/>
        <c:majorGridlines/>
        <c:title>
          <c:tx>
            <c:rich>
              <a:bodyPr rot="-5400000" vert="horz"/>
              <a:lstStyle/>
              <a:p>
                <a:pPr>
                  <a:defRPr>
                    <a:solidFill>
                      <a:schemeClr val="bg2"/>
                    </a:solidFill>
                  </a:defRPr>
                </a:pPr>
                <a:r>
                  <a:rPr lang="en-US" sz="1100" dirty="0">
                    <a:solidFill>
                      <a:schemeClr val="bg2"/>
                    </a:solidFill>
                  </a:rPr>
                  <a:t>Total appearances in printed</a:t>
                </a:r>
                <a:r>
                  <a:rPr lang="en-US" sz="1100" baseline="0" dirty="0">
                    <a:solidFill>
                      <a:schemeClr val="bg2"/>
                    </a:solidFill>
                  </a:rPr>
                  <a:t> periodicals</a:t>
                </a:r>
                <a:endParaRPr lang="en-US" sz="1100" dirty="0">
                  <a:solidFill>
                    <a:schemeClr val="bg2"/>
                  </a:solidFill>
                </a:endParaRPr>
              </a:p>
            </c:rich>
          </c:tx>
        </c:title>
        <c:numFmt formatCode="General" sourceLinked="1"/>
        <c:tickLblPos val="nextTo"/>
        <c:txPr>
          <a:bodyPr/>
          <a:lstStyle/>
          <a:p>
            <a:pPr>
              <a:defRPr>
                <a:solidFill>
                  <a:schemeClr val="bg2"/>
                </a:solidFill>
              </a:defRPr>
            </a:pPr>
            <a:endParaRPr lang="en-US"/>
          </a:p>
        </c:txPr>
        <c:crossAx val="77914880"/>
        <c:crosses val="autoZero"/>
        <c:crossBetween val="between"/>
      </c:valAx>
    </c:plotArea>
    <c:plotVisOnly val="1"/>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lineChart>
        <c:grouping val="standard"/>
        <c:ser>
          <c:idx val="0"/>
          <c:order val="0"/>
          <c:spPr>
            <a:ln>
              <a:solidFill>
                <a:srgbClr val="000000"/>
              </a:solidFill>
            </a:ln>
          </c:spPr>
          <c:marker>
            <c:symbol val="none"/>
          </c:marker>
          <c:cat>
            <c:numRef>
              <c:f>WCs!$A$2:$A$21</c:f>
              <c:numCache>
                <c:formatCode>General</c:formatCode>
                <c:ptCount val="20"/>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numCache>
            </c:numRef>
          </c:cat>
          <c:val>
            <c:numRef>
              <c:f>WCs!$D$2:$D$21</c:f>
              <c:numCache>
                <c:formatCode>General</c:formatCode>
                <c:ptCount val="20"/>
                <c:pt idx="0">
                  <c:v>359</c:v>
                </c:pt>
                <c:pt idx="1">
                  <c:v>369</c:v>
                </c:pt>
                <c:pt idx="2">
                  <c:v>516</c:v>
                </c:pt>
                <c:pt idx="3">
                  <c:v>893</c:v>
                </c:pt>
                <c:pt idx="4">
                  <c:v>1150</c:v>
                </c:pt>
                <c:pt idx="5">
                  <c:v>1747</c:v>
                </c:pt>
                <c:pt idx="6">
                  <c:v>2030</c:v>
                </c:pt>
                <c:pt idx="7">
                  <c:v>3207</c:v>
                </c:pt>
                <c:pt idx="8">
                  <c:v>5653</c:v>
                </c:pt>
                <c:pt idx="9">
                  <c:v>7008</c:v>
                </c:pt>
                <c:pt idx="10">
                  <c:v>9095</c:v>
                </c:pt>
                <c:pt idx="11">
                  <c:v>11015</c:v>
                </c:pt>
                <c:pt idx="12">
                  <c:v>12557</c:v>
                </c:pt>
                <c:pt idx="13">
                  <c:v>21311</c:v>
                </c:pt>
                <c:pt idx="14">
                  <c:v>25826</c:v>
                </c:pt>
                <c:pt idx="15">
                  <c:v>32937</c:v>
                </c:pt>
                <c:pt idx="16">
                  <c:v>39271</c:v>
                </c:pt>
                <c:pt idx="17">
                  <c:v>50984</c:v>
                </c:pt>
                <c:pt idx="18">
                  <c:v>76011</c:v>
                </c:pt>
                <c:pt idx="19">
                  <c:v>98164</c:v>
                </c:pt>
              </c:numCache>
            </c:numRef>
          </c:val>
        </c:ser>
        <c:marker val="1"/>
        <c:axId val="71997312"/>
        <c:axId val="78110080"/>
      </c:lineChart>
      <c:catAx>
        <c:axId val="71997312"/>
        <c:scaling>
          <c:orientation val="minMax"/>
        </c:scaling>
        <c:axPos val="b"/>
        <c:title>
          <c:tx>
            <c:rich>
              <a:bodyPr/>
              <a:lstStyle/>
              <a:p>
                <a:pPr>
                  <a:defRPr>
                    <a:solidFill>
                      <a:schemeClr val="bg2"/>
                    </a:solidFill>
                  </a:defRPr>
                </a:pPr>
                <a:r>
                  <a:rPr lang="en-US">
                    <a:solidFill>
                      <a:schemeClr val="bg2"/>
                    </a:solidFill>
                  </a:rPr>
                  <a:t>Year</a:t>
                </a:r>
              </a:p>
            </c:rich>
          </c:tx>
        </c:title>
        <c:numFmt formatCode="General" sourceLinked="1"/>
        <c:tickLblPos val="nextTo"/>
        <c:txPr>
          <a:bodyPr/>
          <a:lstStyle/>
          <a:p>
            <a:pPr>
              <a:defRPr>
                <a:solidFill>
                  <a:schemeClr val="bg2"/>
                </a:solidFill>
              </a:defRPr>
            </a:pPr>
            <a:endParaRPr lang="en-US"/>
          </a:p>
        </c:txPr>
        <c:crossAx val="78110080"/>
        <c:crosses val="autoZero"/>
        <c:auto val="1"/>
        <c:lblAlgn val="ctr"/>
        <c:lblOffset val="100"/>
      </c:catAx>
      <c:valAx>
        <c:axId val="78110080"/>
        <c:scaling>
          <c:orientation val="minMax"/>
          <c:max val="100000"/>
        </c:scaling>
        <c:axPos val="l"/>
        <c:majorGridlines/>
        <c:title>
          <c:tx>
            <c:rich>
              <a:bodyPr rot="-5400000" vert="horz"/>
              <a:lstStyle/>
              <a:p>
                <a:pPr>
                  <a:defRPr/>
                </a:pPr>
                <a:r>
                  <a:rPr lang="en-US" sz="1100" dirty="0">
                    <a:solidFill>
                      <a:schemeClr val="bg2"/>
                    </a:solidFill>
                  </a:rPr>
                  <a:t>Total</a:t>
                </a:r>
                <a:r>
                  <a:rPr lang="en-US" sz="1100" baseline="0" dirty="0">
                    <a:solidFill>
                      <a:schemeClr val="bg2"/>
                    </a:solidFill>
                  </a:rPr>
                  <a:t> appearances in printed periodicals</a:t>
                </a:r>
                <a:endParaRPr lang="en-US" sz="1100" dirty="0">
                  <a:solidFill>
                    <a:schemeClr val="bg2"/>
                  </a:solidFill>
                </a:endParaRPr>
              </a:p>
            </c:rich>
          </c:tx>
        </c:title>
        <c:numFmt formatCode="General" sourceLinked="1"/>
        <c:tickLblPos val="nextTo"/>
        <c:txPr>
          <a:bodyPr/>
          <a:lstStyle/>
          <a:p>
            <a:pPr>
              <a:defRPr>
                <a:solidFill>
                  <a:schemeClr val="bg2"/>
                </a:solidFill>
              </a:defRPr>
            </a:pPr>
            <a:endParaRPr lang="en-US"/>
          </a:p>
        </c:txPr>
        <c:crossAx val="71997312"/>
        <c:crosses val="autoZero"/>
        <c:crossBetween val="between"/>
        <c:majorUnit val="20000"/>
        <c:minorUnit val="2000"/>
      </c:valAx>
    </c:plotArea>
    <c:plotVisOnly val="1"/>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1"/>
  <c:clrMapOvr bg1="lt1" tx1="dk1" bg2="lt2" tx2="dk2" accent1="accent1" accent2="accent2" accent3="accent3" accent4="accent4" accent5="accent5" accent6="accent6" hlink="hlink" folHlink="folHlink"/>
  <c:chart>
    <c:view3D>
      <c:depthPercent val="100"/>
      <c:rAngAx val="1"/>
    </c:view3D>
    <c:plotArea>
      <c:layout/>
      <c:bar3DChart>
        <c:barDir val="col"/>
        <c:grouping val="clustered"/>
        <c:ser>
          <c:idx val="0"/>
          <c:order val="0"/>
          <c:cat>
            <c:strRef>
              <c:f>Sheet1!$A$3:$A$19</c:f>
              <c:strCache>
                <c:ptCount val="17"/>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strCache>
            </c:strRef>
          </c:cat>
          <c:val>
            <c:numRef>
              <c:f>Sheet1!$B$3:$B$19</c:f>
              <c:numCache>
                <c:formatCode>General</c:formatCode>
                <c:ptCount val="17"/>
                <c:pt idx="0">
                  <c:v>26</c:v>
                </c:pt>
                <c:pt idx="1">
                  <c:v>62</c:v>
                </c:pt>
                <c:pt idx="2">
                  <c:v>114</c:v>
                </c:pt>
                <c:pt idx="3">
                  <c:v>201</c:v>
                </c:pt>
                <c:pt idx="4">
                  <c:v>267</c:v>
                </c:pt>
                <c:pt idx="5">
                  <c:v>366</c:v>
                </c:pt>
                <c:pt idx="6">
                  <c:v>462</c:v>
                </c:pt>
                <c:pt idx="7">
                  <c:v>640</c:v>
                </c:pt>
                <c:pt idx="8">
                  <c:v>825</c:v>
                </c:pt>
                <c:pt idx="9">
                  <c:v>1185</c:v>
                </c:pt>
                <c:pt idx="10">
                  <c:v>1443</c:v>
                </c:pt>
                <c:pt idx="11">
                  <c:v>1863</c:v>
                </c:pt>
                <c:pt idx="12">
                  <c:v>2014</c:v>
                </c:pt>
                <c:pt idx="13">
                  <c:v>2298</c:v>
                </c:pt>
                <c:pt idx="14">
                  <c:v>2623</c:v>
                </c:pt>
                <c:pt idx="15">
                  <c:v>3003</c:v>
                </c:pt>
                <c:pt idx="16">
                  <c:v>3371</c:v>
                </c:pt>
              </c:numCache>
            </c:numRef>
          </c:val>
        </c:ser>
        <c:shape val="box"/>
        <c:axId val="78801152"/>
        <c:axId val="78827520"/>
        <c:axId val="0"/>
      </c:bar3DChart>
      <c:catAx>
        <c:axId val="78801152"/>
        <c:scaling>
          <c:orientation val="minMax"/>
        </c:scaling>
        <c:axPos val="b"/>
        <c:numFmt formatCode="General" sourceLinked="1"/>
        <c:tickLblPos val="nextTo"/>
        <c:crossAx val="78827520"/>
        <c:crosses val="autoZero"/>
        <c:auto val="1"/>
        <c:lblAlgn val="ctr"/>
        <c:lblOffset val="100"/>
      </c:catAx>
      <c:valAx>
        <c:axId val="78827520"/>
        <c:scaling>
          <c:orientation val="minMax"/>
        </c:scaling>
        <c:axPos val="l"/>
        <c:majorGridlines/>
        <c:numFmt formatCode="General" sourceLinked="1"/>
        <c:tickLblPos val="nextTo"/>
        <c:crossAx val="78801152"/>
        <c:crosses val="autoZero"/>
        <c:crossBetween val="between"/>
      </c:valAx>
      <c:spPr>
        <a:noFill/>
        <a:ln w="25400">
          <a:noFill/>
        </a:ln>
      </c:spPr>
    </c:plotArea>
    <c:plotVisOnly val="1"/>
    <c:dispBlanksAs val="gap"/>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63913ADE-8A60-4937-846A-0E5738BDBCFC}" type="datetimeFigureOut">
              <a:rPr lang="en-US"/>
              <a:pPr>
                <a:defRPr/>
              </a:pPr>
              <a:t>5/24/2010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1796723C-E69E-4DC4-B644-748617A52A6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For all of our “Increasing Use of the Term…” figures, we used the Dow Jones Factiva database to do a yearly word count for the use of the term in all publications included in the database.</a:t>
            </a:r>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6DAC8D-E4F9-42F8-B71E-75577221EBF4}" type="slidenum">
              <a:rPr lang="en-US" smtClean="0">
                <a:latin typeface="Arial" pitchFamily="34" charset="0"/>
              </a:rPr>
              <a:pPr/>
              <a:t>11</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For all of our “Increasing Use of the Term…” figures, we used the Dow Jones Factiva database to do a yearly word count for the use of the term in all publications included in the database.</a:t>
            </a:r>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307E75-C0DB-46E9-A0F9-77D645204F2C}" type="slidenum">
              <a:rPr lang="en-US" smtClean="0">
                <a:latin typeface="Arial" pitchFamily="34" charset="0"/>
              </a:rPr>
              <a:pPr/>
              <a:t>12</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150000"/>
              </a:lnSpc>
              <a:spcBef>
                <a:spcPct val="0"/>
              </a:spcBef>
              <a:buClr>
                <a:schemeClr val="tx1"/>
              </a:buClr>
            </a:pPr>
            <a:r>
              <a:rPr lang="en-US" sz="1400" smtClean="0"/>
              <a:t>Limited integration—CSR section in the annual report</a:t>
            </a:r>
          </a:p>
          <a:p>
            <a:pPr eaLnBrk="1" hangingPunct="1">
              <a:lnSpc>
                <a:spcPct val="150000"/>
              </a:lnSpc>
              <a:spcBef>
                <a:spcPct val="0"/>
              </a:spcBef>
              <a:buClr>
                <a:schemeClr val="tx1"/>
              </a:buClr>
            </a:pPr>
            <a:r>
              <a:rPr lang="en-US" sz="1400" smtClean="0"/>
              <a:t>49% of the G250</a:t>
            </a:r>
          </a:p>
          <a:p>
            <a:pPr eaLnBrk="1" hangingPunct="1">
              <a:lnSpc>
                <a:spcPct val="150000"/>
              </a:lnSpc>
              <a:spcBef>
                <a:spcPct val="0"/>
              </a:spcBef>
              <a:buClr>
                <a:schemeClr val="tx1"/>
              </a:buClr>
            </a:pPr>
            <a:r>
              <a:rPr lang="en-US" sz="1400" smtClean="0"/>
              <a:t>33% of the N100</a:t>
            </a:r>
          </a:p>
          <a:p>
            <a:pPr eaLnBrk="1" hangingPunct="1">
              <a:lnSpc>
                <a:spcPct val="150000"/>
              </a:lnSpc>
              <a:spcBef>
                <a:spcPct val="0"/>
              </a:spcBef>
              <a:buClr>
                <a:schemeClr val="tx1"/>
              </a:buClr>
            </a:pPr>
            <a:endParaRPr lang="en-US" sz="1400" smtClean="0"/>
          </a:p>
          <a:p>
            <a:pPr eaLnBrk="1" hangingPunct="1">
              <a:lnSpc>
                <a:spcPct val="150000"/>
              </a:lnSpc>
              <a:spcBef>
                <a:spcPct val="0"/>
              </a:spcBef>
              <a:buClr>
                <a:schemeClr val="tx1"/>
              </a:buClr>
            </a:pPr>
            <a:r>
              <a:rPr lang="en-US" sz="1400" smtClean="0"/>
              <a:t>CSR reporting combined with their annual report</a:t>
            </a:r>
          </a:p>
          <a:p>
            <a:pPr eaLnBrk="1" hangingPunct="1">
              <a:lnSpc>
                <a:spcPct val="150000"/>
              </a:lnSpc>
              <a:spcBef>
                <a:spcPct val="0"/>
              </a:spcBef>
              <a:buClr>
                <a:schemeClr val="tx1"/>
              </a:buClr>
            </a:pPr>
            <a:r>
              <a:rPr lang="en-US" sz="1400" smtClean="0"/>
              <a:t>8% of the G250</a:t>
            </a:r>
          </a:p>
          <a:p>
            <a:pPr eaLnBrk="1" hangingPunct="1">
              <a:lnSpc>
                <a:spcPct val="150000"/>
              </a:lnSpc>
              <a:spcBef>
                <a:spcPct val="0"/>
              </a:spcBef>
              <a:buClr>
                <a:schemeClr val="tx1"/>
              </a:buClr>
            </a:pPr>
            <a:r>
              <a:rPr lang="en-US" sz="1400" smtClean="0"/>
              <a:t>9% of the N100</a:t>
            </a:r>
          </a:p>
          <a:p>
            <a:pPr eaLnBrk="1" hangingPunct="1">
              <a:lnSpc>
                <a:spcPct val="150000"/>
              </a:lnSpc>
              <a:spcBef>
                <a:spcPct val="0"/>
              </a:spcBef>
              <a:buClr>
                <a:schemeClr val="tx1"/>
              </a:buClr>
            </a:pPr>
            <a:endParaRPr lang="en-US" sz="1400" smtClean="0"/>
          </a:p>
          <a:p>
            <a:pPr eaLnBrk="1" hangingPunct="1">
              <a:lnSpc>
                <a:spcPct val="150000"/>
              </a:lnSpc>
              <a:spcBef>
                <a:spcPct val="0"/>
              </a:spcBef>
              <a:buClr>
                <a:schemeClr val="tx1"/>
              </a:buClr>
            </a:pPr>
            <a:r>
              <a:rPr lang="en-US" sz="1400" smtClean="0"/>
              <a:t>3% of both groups had a fully integrated report</a:t>
            </a:r>
            <a:endParaRPr lang="en-US" sz="1400" baseline="30000"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5F849A-E8C5-4F4E-8F27-C77A6E945317}" type="slidenum">
              <a:rPr lang="en-US" smtClean="0">
                <a:latin typeface="Arial" pitchFamily="34" charset="0"/>
              </a:rPr>
              <a:pPr/>
              <a:t>15</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7C8C15-20BF-42AF-B8E6-E43345D80E75}" type="slidenum">
              <a:rPr lang="en-US" smtClean="0"/>
              <a:pPr/>
              <a:t>16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61123" name="Rectangle 3"/>
          <p:cNvSpPr>
            <a:spLocks noGrp="1" noChangeArrowheads="1"/>
          </p:cNvSpPr>
          <p:nvPr>
            <p:ph type="ctrTitle"/>
          </p:nvPr>
        </p:nvSpPr>
        <p:spPr>
          <a:xfrm>
            <a:off x="2627313" y="142875"/>
            <a:ext cx="6048375" cy="1109663"/>
          </a:xfrm>
        </p:spPr>
        <p:txBody>
          <a:bodyPr/>
          <a:lstStyle>
            <a:lvl1pPr>
              <a:defRPr sz="3200" b="1"/>
            </a:lvl1pPr>
          </a:lstStyle>
          <a:p>
            <a:r>
              <a:rPr lang="en-US" smtClean="0"/>
              <a:t>Click to edit Master title style</a:t>
            </a:r>
            <a:endParaRPr lang="ru-RU"/>
          </a:p>
        </p:txBody>
      </p:sp>
      <p:sp>
        <p:nvSpPr>
          <p:cNvPr id="261124" name="Rectangle 4"/>
          <p:cNvSpPr>
            <a:spLocks noGrp="1" noChangeArrowheads="1"/>
          </p:cNvSpPr>
          <p:nvPr>
            <p:ph type="subTitle" idx="1"/>
          </p:nvPr>
        </p:nvSpPr>
        <p:spPr>
          <a:xfrm>
            <a:off x="2627313" y="1003300"/>
            <a:ext cx="6048375" cy="696913"/>
          </a:xfrm>
        </p:spPr>
        <p:txBody>
          <a:bodyPr/>
          <a:lstStyle>
            <a:lvl1pPr marL="0" indent="0" algn="r">
              <a:buFontTx/>
              <a:buNone/>
              <a:defRPr sz="2400" b="1">
                <a:solidFill>
                  <a:schemeClr val="bg2"/>
                </a:solidFill>
              </a:defRPr>
            </a:lvl1pPr>
          </a:lstStyle>
          <a:p>
            <a:r>
              <a:rPr lang="en-US" smtClean="0"/>
              <a:t>Click to edit Master subtitle style</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400050"/>
            <a:ext cx="1800225" cy="61229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74788" y="400050"/>
            <a:ext cx="5249862" cy="61229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74788" y="400050"/>
            <a:ext cx="7202487" cy="6122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76375" y="1484313"/>
            <a:ext cx="3524250"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3025" y="1484313"/>
            <a:ext cx="3524250"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74788" y="400050"/>
            <a:ext cx="7200900"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2051" name="Rectangle 3"/>
          <p:cNvSpPr>
            <a:spLocks noGrp="1" noChangeArrowheads="1"/>
          </p:cNvSpPr>
          <p:nvPr>
            <p:ph type="body" idx="1"/>
          </p:nvPr>
        </p:nvSpPr>
        <p:spPr bwMode="auto">
          <a:xfrm>
            <a:off x="1476375" y="1484313"/>
            <a:ext cx="7200900" cy="5038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Tree>
  </p:cSld>
  <p:clrMap bg1="lt1" tx1="dk1" bg2="lt2" tx2="dk2" accent1="accent1" accent2="accent2" accent3="accent3" accent4="accent4" accent5="accent5" accent6="accent6" hlink="hlink" folHlink="folHlink"/>
  <p:sldLayoutIdLst>
    <p:sldLayoutId id="2147483875"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Lst>
  <p:txStyles>
    <p:titleStyle>
      <a:lvl1pPr algn="r" rtl="0" eaLnBrk="0" fontAlgn="base" hangingPunct="0">
        <a:spcBef>
          <a:spcPct val="0"/>
        </a:spcBef>
        <a:spcAft>
          <a:spcPct val="0"/>
        </a:spcAft>
        <a:defRPr sz="3600">
          <a:solidFill>
            <a:schemeClr val="bg2"/>
          </a:solidFill>
          <a:latin typeface="+mj-lt"/>
          <a:ea typeface="+mj-ea"/>
          <a:cs typeface="+mj-cs"/>
        </a:defRPr>
      </a:lvl1pPr>
      <a:lvl2pPr algn="r" rtl="0" eaLnBrk="0" fontAlgn="base" hangingPunct="0">
        <a:spcBef>
          <a:spcPct val="0"/>
        </a:spcBef>
        <a:spcAft>
          <a:spcPct val="0"/>
        </a:spcAft>
        <a:defRPr sz="3600">
          <a:solidFill>
            <a:schemeClr val="bg2"/>
          </a:solidFill>
          <a:latin typeface="Arial" charset="0"/>
        </a:defRPr>
      </a:lvl2pPr>
      <a:lvl3pPr algn="r" rtl="0" eaLnBrk="0" fontAlgn="base" hangingPunct="0">
        <a:spcBef>
          <a:spcPct val="0"/>
        </a:spcBef>
        <a:spcAft>
          <a:spcPct val="0"/>
        </a:spcAft>
        <a:defRPr sz="3600">
          <a:solidFill>
            <a:schemeClr val="bg2"/>
          </a:solidFill>
          <a:latin typeface="Arial" charset="0"/>
        </a:defRPr>
      </a:lvl3pPr>
      <a:lvl4pPr algn="r" rtl="0" eaLnBrk="0" fontAlgn="base" hangingPunct="0">
        <a:spcBef>
          <a:spcPct val="0"/>
        </a:spcBef>
        <a:spcAft>
          <a:spcPct val="0"/>
        </a:spcAft>
        <a:defRPr sz="3600">
          <a:solidFill>
            <a:schemeClr val="bg2"/>
          </a:solidFill>
          <a:latin typeface="Arial" charset="0"/>
        </a:defRPr>
      </a:lvl4pPr>
      <a:lvl5pPr algn="r" rtl="0" eaLnBrk="0" fontAlgn="base" hangingPunct="0">
        <a:spcBef>
          <a:spcPct val="0"/>
        </a:spcBef>
        <a:spcAft>
          <a:spcPct val="0"/>
        </a:spcAft>
        <a:defRPr sz="3600">
          <a:solidFill>
            <a:schemeClr val="bg2"/>
          </a:solidFill>
          <a:latin typeface="Arial" charset="0"/>
        </a:defRPr>
      </a:lvl5pPr>
      <a:lvl6pPr marL="457200" algn="r" rtl="0" eaLnBrk="1" fontAlgn="base" hangingPunct="1">
        <a:spcBef>
          <a:spcPct val="0"/>
        </a:spcBef>
        <a:spcAft>
          <a:spcPct val="0"/>
        </a:spcAft>
        <a:defRPr sz="3600">
          <a:solidFill>
            <a:schemeClr val="bg2"/>
          </a:solidFill>
          <a:latin typeface="Arial" charset="0"/>
        </a:defRPr>
      </a:lvl6pPr>
      <a:lvl7pPr marL="914400" algn="r" rtl="0" eaLnBrk="1" fontAlgn="base" hangingPunct="1">
        <a:spcBef>
          <a:spcPct val="0"/>
        </a:spcBef>
        <a:spcAft>
          <a:spcPct val="0"/>
        </a:spcAft>
        <a:defRPr sz="3600">
          <a:solidFill>
            <a:schemeClr val="bg2"/>
          </a:solidFill>
          <a:latin typeface="Arial" charset="0"/>
        </a:defRPr>
      </a:lvl7pPr>
      <a:lvl8pPr marL="1371600" algn="r" rtl="0" eaLnBrk="1" fontAlgn="base" hangingPunct="1">
        <a:spcBef>
          <a:spcPct val="0"/>
        </a:spcBef>
        <a:spcAft>
          <a:spcPct val="0"/>
        </a:spcAft>
        <a:defRPr sz="3600">
          <a:solidFill>
            <a:schemeClr val="bg2"/>
          </a:solidFill>
          <a:latin typeface="Arial" charset="0"/>
        </a:defRPr>
      </a:lvl8pPr>
      <a:lvl9pPr marL="1828800" algn="r" rtl="0" eaLnBrk="1" fontAlgn="base" hangingPunct="1">
        <a:spcBef>
          <a:spcPct val="0"/>
        </a:spcBef>
        <a:spcAft>
          <a:spcPct val="0"/>
        </a:spcAft>
        <a:defRPr sz="3600">
          <a:solidFill>
            <a:schemeClr val="bg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4.xml"/><Relationship Id="rId16"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hyperlink" Target="http://report.basf.com/2009/en/servicepages/filelibrary/files/collection.php?cat=b" TargetMode="External"/><Relationship Id="rId13"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hyperlink" Target="http://www.basf.com/group/news-and-media-relations/rss-news-feeds" TargetMode="External"/><Relationship Id="rId2" Type="http://schemas.openxmlformats.org/officeDocument/2006/relationships/hyperlink" Target="http://www.basf.com/group/about-basf/ringtone" TargetMode="External"/><Relationship Id="rId1" Type="http://schemas.openxmlformats.org/officeDocument/2006/relationships/slideLayout" Target="../slideLayouts/slideLayout2.xml"/><Relationship Id="rId6" Type="http://schemas.openxmlformats.org/officeDocument/2006/relationships/hyperlink" Target="http://report.basf.com/2009/en/servicepages/keyfigurescomparison/economicperformance.html?cat=b" TargetMode="External"/><Relationship Id="rId11" Type="http://schemas.openxmlformats.org/officeDocument/2006/relationships/image" Target="../media/image35.png"/><Relationship Id="rId5" Type="http://schemas.openxmlformats.org/officeDocument/2006/relationships/image" Target="../media/image32.png"/><Relationship Id="rId15" Type="http://schemas.openxmlformats.org/officeDocument/2006/relationships/image" Target="../media/image37.png"/><Relationship Id="rId10" Type="http://schemas.openxmlformats.org/officeDocument/2006/relationships/hyperlink" Target="http://www.tvservice.basf.com/en/" TargetMode="External"/><Relationship Id="rId4" Type="http://schemas.openxmlformats.org/officeDocument/2006/relationships/hyperlink" Target="http://report.basf.com/2009/en/servicepages/hoeren-statt-lesen.html?cat=b" TargetMode="External"/><Relationship Id="rId9" Type="http://schemas.openxmlformats.org/officeDocument/2006/relationships/image" Target="../media/image34.png"/><Relationship Id="rId14" Type="http://schemas.openxmlformats.org/officeDocument/2006/relationships/hyperlink" Target="http://www.basf.com/group/news-and-media-relations/social-bookmark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hyperlink" Target="http://www.integratedreporting.or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epsustainability.com/" TargetMode="External"/><Relationship Id="rId2" Type="http://schemas.openxmlformats.org/officeDocument/2006/relationships/hyperlink" Target="http://studio-5.financialcontent.com/prnews?Page=Quote&amp;Ticker=AE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nnualreport2008.philips.com/downloads/index.asp"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039504" y="214313"/>
            <a:ext cx="7080250" cy="1081087"/>
          </a:xfrm>
        </p:spPr>
        <p:txBody>
          <a:bodyPr/>
          <a:lstStyle/>
          <a:p>
            <a:pPr algn="l" eaLnBrk="1" hangingPunct="1"/>
            <a:r>
              <a:rPr lang="en-US" sz="2800" b="0" dirty="0" smtClean="0">
                <a:ln w="18415" cmpd="sng">
                  <a:solidFill>
                    <a:schemeClr val="bg2"/>
                  </a:solidFill>
                  <a:prstDash val="solid"/>
                </a:ln>
              </a:rPr>
              <a:t>Oxford University: Said </a:t>
            </a:r>
            <a:r>
              <a:rPr lang="en-US" sz="2800" b="0" smtClean="0">
                <a:ln w="18415" cmpd="sng">
                  <a:solidFill>
                    <a:schemeClr val="bg2"/>
                  </a:solidFill>
                  <a:prstDash val="solid"/>
                </a:ln>
              </a:rPr>
              <a:t>Business School</a:t>
            </a:r>
            <a:r>
              <a:rPr lang="en-US" sz="2400" dirty="0" smtClean="0">
                <a:ln>
                  <a:solidFill>
                    <a:schemeClr val="bg2"/>
                  </a:solidFill>
                </a:ln>
                <a:effectLst/>
              </a:rPr>
              <a:t/>
            </a:r>
            <a:br>
              <a:rPr lang="en-US" sz="2400" dirty="0" smtClean="0">
                <a:ln>
                  <a:solidFill>
                    <a:schemeClr val="bg2"/>
                  </a:solidFill>
                </a:ln>
                <a:effectLst/>
              </a:rPr>
            </a:br>
            <a:r>
              <a:rPr lang="en-US" sz="2400" b="0" dirty="0" smtClean="0">
                <a:ln>
                  <a:solidFill>
                    <a:schemeClr val="bg2"/>
                  </a:solidFill>
                </a:ln>
                <a:effectLst/>
              </a:rPr>
              <a:t>Integrated Reporting for a Sustainable Strategy</a:t>
            </a:r>
            <a:br>
              <a:rPr lang="en-US" sz="2400" b="0" dirty="0" smtClean="0">
                <a:ln>
                  <a:solidFill>
                    <a:schemeClr val="bg2"/>
                  </a:solidFill>
                </a:ln>
                <a:effectLst/>
              </a:rPr>
            </a:br>
            <a:r>
              <a:rPr lang="en-US" sz="2400" b="0" smtClean="0">
                <a:ln>
                  <a:solidFill>
                    <a:schemeClr val="bg2"/>
                  </a:solidFill>
                </a:ln>
                <a:effectLst/>
              </a:rPr>
              <a:t>May </a:t>
            </a:r>
            <a:r>
              <a:rPr lang="en-US" sz="2400" b="0" smtClean="0">
                <a:ln>
                  <a:solidFill>
                    <a:schemeClr val="bg2"/>
                  </a:solidFill>
                </a:ln>
              </a:rPr>
              <a:t>24</a:t>
            </a:r>
            <a:r>
              <a:rPr lang="en-US" sz="2400" b="0" smtClean="0">
                <a:ln>
                  <a:solidFill>
                    <a:schemeClr val="bg2"/>
                  </a:solidFill>
                </a:ln>
                <a:effectLst/>
              </a:rPr>
              <a:t>, </a:t>
            </a:r>
            <a:r>
              <a:rPr lang="en-US" sz="2400" b="0" dirty="0" smtClean="0">
                <a:ln>
                  <a:solidFill>
                    <a:schemeClr val="bg2"/>
                  </a:solidFill>
                </a:ln>
                <a:effectLst/>
              </a:rPr>
              <a:t>2010</a:t>
            </a:r>
            <a:endParaRPr lang="uk-UA" sz="2400" b="0" dirty="0" smtClean="0">
              <a:ln>
                <a:solidFill>
                  <a:schemeClr val="bg2"/>
                </a:solidFill>
              </a:ln>
              <a:effectLst/>
            </a:endParaRPr>
          </a:p>
        </p:txBody>
      </p:sp>
      <p:sp>
        <p:nvSpPr>
          <p:cNvPr id="4099" name="Rectangle 3"/>
          <p:cNvSpPr>
            <a:spLocks noGrp="1" noChangeArrowheads="1"/>
          </p:cNvSpPr>
          <p:nvPr>
            <p:ph type="subTitle" idx="1"/>
          </p:nvPr>
        </p:nvSpPr>
        <p:spPr>
          <a:xfrm>
            <a:off x="2944504" y="1255713"/>
            <a:ext cx="4638675" cy="649287"/>
          </a:xfrm>
        </p:spPr>
        <p:txBody>
          <a:bodyPr/>
          <a:lstStyle/>
          <a:p>
            <a:pPr eaLnBrk="1" hangingPunct="1"/>
            <a:r>
              <a:rPr lang="en-US" sz="2800" dirty="0" smtClean="0">
                <a:latin typeface="+mj-lt"/>
              </a:rPr>
              <a:t>Robert G. Eccles</a:t>
            </a:r>
            <a:endParaRPr lang="uk-UA" sz="2800" dirty="0" smtClean="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76952" y="400050"/>
            <a:ext cx="7200900" cy="508000"/>
          </a:xfrm>
        </p:spPr>
        <p:txBody>
          <a:bodyPr/>
          <a:lstStyle/>
          <a:p>
            <a:pPr algn="ctr" eaLnBrk="1" hangingPunct="1"/>
            <a:r>
              <a:rPr lang="en-US" dirty="0" smtClean="0">
                <a:ln>
                  <a:solidFill>
                    <a:schemeClr val="bg2"/>
                  </a:solidFill>
                </a:ln>
              </a:rPr>
              <a:t>“Standard-Setters” for Nonfinancial Information</a:t>
            </a:r>
          </a:p>
        </p:txBody>
      </p:sp>
      <p:pic>
        <p:nvPicPr>
          <p:cNvPr id="3075" name="Picture 6"/>
          <p:cNvPicPr>
            <a:picLocks noChangeAspect="1" noChangeArrowheads="1"/>
          </p:cNvPicPr>
          <p:nvPr/>
        </p:nvPicPr>
        <p:blipFill>
          <a:blip r:embed="rId2" cstate="print"/>
          <a:srcRect/>
          <a:stretch>
            <a:fillRect/>
          </a:stretch>
        </p:blipFill>
        <p:spPr bwMode="auto">
          <a:xfrm>
            <a:off x="5715000" y="1752600"/>
            <a:ext cx="2743200" cy="781812"/>
          </a:xfrm>
          <a:prstGeom prst="rect">
            <a:avLst/>
          </a:prstGeom>
          <a:noFill/>
          <a:ln w="9525">
            <a:noFill/>
            <a:miter lim="800000"/>
            <a:headEnd/>
            <a:tailEnd/>
          </a:ln>
        </p:spPr>
      </p:pic>
      <p:pic>
        <p:nvPicPr>
          <p:cNvPr id="3076" name="Picture 7"/>
          <p:cNvPicPr>
            <a:picLocks noChangeAspect="1" noChangeArrowheads="1"/>
          </p:cNvPicPr>
          <p:nvPr/>
        </p:nvPicPr>
        <p:blipFill>
          <a:blip r:embed="rId3" cstate="print"/>
          <a:srcRect/>
          <a:stretch>
            <a:fillRect/>
          </a:stretch>
        </p:blipFill>
        <p:spPr bwMode="auto">
          <a:xfrm>
            <a:off x="914400" y="4191000"/>
            <a:ext cx="2309813" cy="923925"/>
          </a:xfrm>
          <a:prstGeom prst="rect">
            <a:avLst/>
          </a:prstGeom>
          <a:noFill/>
          <a:ln w="9525">
            <a:noFill/>
            <a:miter lim="800000"/>
            <a:headEnd/>
            <a:tailEnd/>
          </a:ln>
        </p:spPr>
      </p:pic>
      <p:pic>
        <p:nvPicPr>
          <p:cNvPr id="3077" name="Picture 8"/>
          <p:cNvPicPr>
            <a:picLocks noChangeAspect="1" noChangeArrowheads="1"/>
          </p:cNvPicPr>
          <p:nvPr/>
        </p:nvPicPr>
        <p:blipFill>
          <a:blip r:embed="rId4" cstate="print"/>
          <a:srcRect/>
          <a:stretch>
            <a:fillRect/>
          </a:stretch>
        </p:blipFill>
        <p:spPr bwMode="auto">
          <a:xfrm>
            <a:off x="2133600" y="2743200"/>
            <a:ext cx="1882775" cy="1023938"/>
          </a:xfrm>
          <a:prstGeom prst="rect">
            <a:avLst/>
          </a:prstGeom>
          <a:noFill/>
          <a:ln w="9525">
            <a:noFill/>
            <a:miter lim="800000"/>
            <a:headEnd/>
            <a:tailEnd/>
          </a:ln>
        </p:spPr>
      </p:pic>
      <p:pic>
        <p:nvPicPr>
          <p:cNvPr id="3078" name="Picture 9"/>
          <p:cNvPicPr>
            <a:picLocks noChangeAspect="1" noChangeArrowheads="1"/>
          </p:cNvPicPr>
          <p:nvPr/>
        </p:nvPicPr>
        <p:blipFill>
          <a:blip r:embed="rId5" cstate="print"/>
          <a:srcRect/>
          <a:stretch>
            <a:fillRect/>
          </a:stretch>
        </p:blipFill>
        <p:spPr bwMode="auto">
          <a:xfrm>
            <a:off x="381000" y="1600200"/>
            <a:ext cx="4267200" cy="853440"/>
          </a:xfrm>
          <a:prstGeom prst="rect">
            <a:avLst/>
          </a:prstGeom>
          <a:noFill/>
          <a:ln w="9525">
            <a:noFill/>
            <a:miter lim="800000"/>
            <a:headEnd/>
            <a:tailEnd/>
          </a:ln>
        </p:spPr>
      </p:pic>
      <p:pic>
        <p:nvPicPr>
          <p:cNvPr id="3080" name="Picture 11"/>
          <p:cNvPicPr>
            <a:picLocks noChangeAspect="1" noChangeArrowheads="1"/>
          </p:cNvPicPr>
          <p:nvPr/>
        </p:nvPicPr>
        <p:blipFill>
          <a:blip r:embed="rId6" cstate="print"/>
          <a:srcRect b="38461"/>
          <a:stretch>
            <a:fillRect/>
          </a:stretch>
        </p:blipFill>
        <p:spPr bwMode="auto">
          <a:xfrm>
            <a:off x="457200" y="5715000"/>
            <a:ext cx="4457965" cy="533400"/>
          </a:xfrm>
          <a:prstGeom prst="rect">
            <a:avLst/>
          </a:prstGeom>
          <a:noFill/>
          <a:ln w="9525">
            <a:noFill/>
            <a:miter lim="800000"/>
            <a:headEnd/>
            <a:tailEnd/>
          </a:ln>
        </p:spPr>
      </p:pic>
      <p:pic>
        <p:nvPicPr>
          <p:cNvPr id="3081" name="Picture 12"/>
          <p:cNvPicPr>
            <a:picLocks noChangeAspect="1" noChangeArrowheads="1"/>
          </p:cNvPicPr>
          <p:nvPr/>
        </p:nvPicPr>
        <p:blipFill>
          <a:blip r:embed="rId7" cstate="print"/>
          <a:srcRect/>
          <a:stretch>
            <a:fillRect/>
          </a:stretch>
        </p:blipFill>
        <p:spPr bwMode="auto">
          <a:xfrm>
            <a:off x="4419600" y="4038600"/>
            <a:ext cx="2653862" cy="762000"/>
          </a:xfrm>
          <a:prstGeom prst="rect">
            <a:avLst/>
          </a:prstGeom>
          <a:noFill/>
          <a:ln w="9525">
            <a:noFill/>
            <a:miter lim="800000"/>
            <a:headEnd/>
            <a:tailEnd/>
          </a:ln>
        </p:spPr>
      </p:pic>
      <p:pic>
        <p:nvPicPr>
          <p:cNvPr id="35843" name="Picture 3"/>
          <p:cNvPicPr>
            <a:picLocks noChangeAspect="1" noChangeArrowheads="1"/>
          </p:cNvPicPr>
          <p:nvPr/>
        </p:nvPicPr>
        <p:blipFill>
          <a:blip r:embed="rId8" cstate="print"/>
          <a:srcRect l="15625" t="17708" r="60156" b="75000"/>
          <a:stretch>
            <a:fillRect/>
          </a:stretch>
        </p:blipFill>
        <p:spPr bwMode="auto">
          <a:xfrm>
            <a:off x="5257800" y="2971800"/>
            <a:ext cx="3374571" cy="762000"/>
          </a:xfrm>
          <a:prstGeom prst="rect">
            <a:avLst/>
          </a:prstGeom>
          <a:noFill/>
          <a:ln w="9525">
            <a:noFill/>
            <a:miter lim="800000"/>
            <a:headEnd/>
            <a:tailEnd/>
          </a:ln>
        </p:spPr>
      </p:pic>
      <p:pic>
        <p:nvPicPr>
          <p:cNvPr id="35844" name="Picture 4"/>
          <p:cNvPicPr>
            <a:picLocks noChangeAspect="1" noChangeArrowheads="1"/>
          </p:cNvPicPr>
          <p:nvPr/>
        </p:nvPicPr>
        <p:blipFill>
          <a:blip r:embed="rId9" cstate="print"/>
          <a:srcRect l="4688" t="20834" r="69531" b="67708"/>
          <a:stretch>
            <a:fillRect/>
          </a:stretch>
        </p:blipFill>
        <p:spPr bwMode="auto">
          <a:xfrm>
            <a:off x="5715000" y="5105400"/>
            <a:ext cx="32004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976952" y="400050"/>
            <a:ext cx="7200900" cy="508000"/>
          </a:xfrm>
        </p:spPr>
        <p:txBody>
          <a:bodyPr/>
          <a:lstStyle/>
          <a:p>
            <a:pPr algn="ctr"/>
            <a:r>
              <a:rPr lang="en-US" sz="2800" dirty="0" smtClean="0">
                <a:ln w="18415" cmpd="sng">
                  <a:solidFill>
                    <a:schemeClr val="bg2"/>
                  </a:solidFill>
                  <a:prstDash val="solid"/>
                </a:ln>
              </a:rPr>
              <a:t>Increasing Use of the Term </a:t>
            </a:r>
            <a:r>
              <a:rPr lang="en-US" sz="2800" i="1" dirty="0" smtClean="0">
                <a:ln w="18415" cmpd="sng">
                  <a:solidFill>
                    <a:schemeClr val="bg2"/>
                  </a:solidFill>
                  <a:prstDash val="solid"/>
                </a:ln>
              </a:rPr>
              <a:t>Corporate Social Responsibility</a:t>
            </a:r>
            <a:r>
              <a:rPr lang="en-US" sz="2800" dirty="0" smtClean="0">
                <a:ln w="18415" cmpd="sng">
                  <a:solidFill>
                    <a:schemeClr val="bg2"/>
                  </a:solidFill>
                  <a:prstDash val="solid"/>
                </a:ln>
              </a:rPr>
              <a:t>, 1989-2008 (Factiva)</a:t>
            </a:r>
          </a:p>
        </p:txBody>
      </p:sp>
      <p:graphicFrame>
        <p:nvGraphicFramePr>
          <p:cNvPr id="6" name="Chart 5"/>
          <p:cNvGraphicFramePr/>
          <p:nvPr/>
        </p:nvGraphicFramePr>
        <p:xfrm>
          <a:off x="838200" y="1295400"/>
          <a:ext cx="7467600" cy="5410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a:xfrm>
            <a:off x="984912" y="400050"/>
            <a:ext cx="7200900" cy="508000"/>
          </a:xfrm>
        </p:spPr>
        <p:txBody>
          <a:bodyPr/>
          <a:lstStyle/>
          <a:p>
            <a:pPr algn="ctr"/>
            <a:r>
              <a:rPr lang="en-US" sz="3200" dirty="0" smtClean="0">
                <a:ln w="18415" cmpd="sng">
                  <a:solidFill>
                    <a:schemeClr val="bg2"/>
                  </a:solidFill>
                  <a:prstDash val="solid"/>
                </a:ln>
              </a:rPr>
              <a:t>Increasing Use of the Term </a:t>
            </a:r>
            <a:r>
              <a:rPr lang="en-US" sz="3200" i="1" dirty="0" smtClean="0">
                <a:ln w="18415" cmpd="sng">
                  <a:solidFill>
                    <a:schemeClr val="bg2"/>
                  </a:solidFill>
                  <a:prstDash val="solid"/>
                </a:ln>
              </a:rPr>
              <a:t>Sustainability</a:t>
            </a:r>
            <a:r>
              <a:rPr lang="en-US" sz="3200" dirty="0" smtClean="0">
                <a:ln w="18415" cmpd="sng">
                  <a:solidFill>
                    <a:schemeClr val="bg2"/>
                  </a:solidFill>
                  <a:prstDash val="solid"/>
                </a:ln>
              </a:rPr>
              <a:t>, 1989-2008 (Factiva)</a:t>
            </a:r>
          </a:p>
        </p:txBody>
      </p:sp>
      <p:graphicFrame>
        <p:nvGraphicFramePr>
          <p:cNvPr id="5" name="Chart 4"/>
          <p:cNvGraphicFramePr/>
          <p:nvPr/>
        </p:nvGraphicFramePr>
        <p:xfrm>
          <a:off x="838200" y="1524000"/>
          <a:ext cx="7467600" cy="5181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963304" y="400050"/>
            <a:ext cx="7331428" cy="508000"/>
          </a:xfrm>
        </p:spPr>
        <p:txBody>
          <a:bodyPr/>
          <a:lstStyle/>
          <a:p>
            <a:pPr algn="ctr" eaLnBrk="1" hangingPunct="1"/>
            <a:r>
              <a:rPr lang="en-US" dirty="0" smtClean="0">
                <a:ln w="18415" cmpd="sng">
                  <a:solidFill>
                    <a:schemeClr val="bg2"/>
                  </a:solidFill>
                  <a:prstDash val="solid"/>
                </a:ln>
              </a:rPr>
              <a:t>Growth in Number of CSR Reports</a:t>
            </a:r>
          </a:p>
        </p:txBody>
      </p:sp>
      <p:graphicFrame>
        <p:nvGraphicFramePr>
          <p:cNvPr id="3" name="Chart 2"/>
          <p:cNvGraphicFramePr/>
          <p:nvPr/>
        </p:nvGraphicFramePr>
        <p:xfrm>
          <a:off x="914400" y="1865947"/>
          <a:ext cx="7315200" cy="4306253"/>
        </p:xfrm>
        <a:graphic>
          <a:graphicData uri="http://schemas.openxmlformats.org/drawingml/2006/chart">
            <c:chart xmlns:c="http://schemas.openxmlformats.org/drawingml/2006/chart" xmlns:r="http://schemas.openxmlformats.org/officeDocument/2006/relationships" r:id="rId2"/>
          </a:graphicData>
        </a:graphic>
      </p:graphicFrame>
      <p:sp>
        <p:nvSpPr>
          <p:cNvPr id="25604" name="TextBox 3"/>
          <p:cNvSpPr txBox="1">
            <a:spLocks noChangeArrowheads="1"/>
          </p:cNvSpPr>
          <p:nvPr/>
        </p:nvSpPr>
        <p:spPr bwMode="auto">
          <a:xfrm>
            <a:off x="914400" y="6248400"/>
            <a:ext cx="7315200" cy="246221"/>
          </a:xfrm>
          <a:prstGeom prst="rect">
            <a:avLst/>
          </a:prstGeom>
          <a:noFill/>
          <a:ln w="9525">
            <a:noFill/>
            <a:miter lim="800000"/>
            <a:headEnd/>
            <a:tailEnd/>
          </a:ln>
        </p:spPr>
        <p:txBody>
          <a:bodyPr>
            <a:spAutoFit/>
          </a:bodyPr>
          <a:lstStyle/>
          <a:p>
            <a:r>
              <a:rPr lang="en-US" sz="1000" dirty="0"/>
              <a:t>Source: www.CorporateRegister.com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685505" y="1516040"/>
          <a:ext cx="5791200" cy="4852229"/>
        </p:xfrm>
        <a:graphic>
          <a:graphicData uri="http://schemas.openxmlformats.org/drawingml/2006/table">
            <a:tbl>
              <a:tblPr/>
              <a:tblGrid>
                <a:gridCol w="2201058"/>
                <a:gridCol w="1196714"/>
                <a:gridCol w="1196714"/>
                <a:gridCol w="1196714"/>
              </a:tblGrid>
              <a:tr h="378997">
                <a:tc>
                  <a:txBody>
                    <a:bodyPr/>
                    <a:lstStyle/>
                    <a:p>
                      <a:pPr marL="0" marR="0" algn="l" rtl="0" eaLnBrk="1" fontAlgn="ctr" latinLnBrk="0" hangingPunct="1">
                        <a:spcBef>
                          <a:spcPts val="0"/>
                        </a:spcBef>
                        <a:spcAft>
                          <a:spcPts val="0"/>
                        </a:spcAft>
                      </a:pPr>
                      <a:r>
                        <a:rPr lang="en-US" sz="1800" b="1" i="0" u="none" strike="noStrike" kern="1200" dirty="0">
                          <a:solidFill>
                            <a:schemeClr val="bg2"/>
                          </a:solidFill>
                          <a:latin typeface="Calibri"/>
                          <a:ea typeface="Calibri"/>
                          <a:cs typeface="Times New Roman"/>
                        </a:rPr>
                        <a:t>Country </a:t>
                      </a:r>
                      <a:endParaRPr lang="en-US" sz="1800" b="0" i="0" u="none" strike="noStrike" kern="1200" dirty="0">
                        <a:solidFill>
                          <a:schemeClr val="bg2"/>
                        </a:solidFill>
                        <a:latin typeface="Calibri"/>
                        <a:ea typeface="Calibri"/>
                        <a:cs typeface="Times New Roman"/>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a:solidFill>
                            <a:schemeClr val="bg2"/>
                          </a:solidFill>
                          <a:latin typeface="Calibri"/>
                          <a:ea typeface="Calibri"/>
                          <a:cs typeface="Times New Roman"/>
                        </a:rPr>
                        <a:t>2002 </a:t>
                      </a:r>
                      <a:r>
                        <a:rPr lang="en-US" sz="1800" b="1" dirty="0" smtClean="0">
                          <a:solidFill>
                            <a:schemeClr val="bg2"/>
                          </a:solidFill>
                          <a:latin typeface="Calibri"/>
                          <a:ea typeface="Calibri"/>
                          <a:cs typeface="Times New Roman"/>
                        </a:rPr>
                        <a:t>(%)</a:t>
                      </a:r>
                      <a:endParaRPr lang="en-US" sz="1800" dirty="0">
                        <a:solidFill>
                          <a:schemeClr val="bg2"/>
                        </a:solidFill>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a:solidFill>
                            <a:schemeClr val="bg2"/>
                          </a:solidFill>
                          <a:latin typeface="Calibri"/>
                          <a:ea typeface="Calibri"/>
                          <a:cs typeface="Times New Roman"/>
                        </a:rPr>
                        <a:t>2005 </a:t>
                      </a:r>
                      <a:r>
                        <a:rPr lang="en-US" sz="1800" b="1" dirty="0" smtClean="0">
                          <a:solidFill>
                            <a:schemeClr val="bg2"/>
                          </a:solidFill>
                          <a:latin typeface="Calibri"/>
                          <a:ea typeface="Calibri"/>
                          <a:cs typeface="Times New Roman"/>
                        </a:rPr>
                        <a:t>(%)</a:t>
                      </a:r>
                      <a:endParaRPr lang="en-US" sz="1800" dirty="0">
                        <a:solidFill>
                          <a:schemeClr val="bg2"/>
                        </a:solidFill>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a:solidFill>
                            <a:schemeClr val="bg2"/>
                          </a:solidFill>
                          <a:latin typeface="Calibri"/>
                          <a:ea typeface="Calibri"/>
                          <a:cs typeface="Times New Roman"/>
                        </a:rPr>
                        <a:t>2008 </a:t>
                      </a:r>
                      <a:r>
                        <a:rPr lang="en-US" sz="1800" b="1" dirty="0" smtClean="0">
                          <a:solidFill>
                            <a:schemeClr val="bg2"/>
                          </a:solidFill>
                          <a:latin typeface="Calibri"/>
                          <a:ea typeface="Calibri"/>
                          <a:cs typeface="Times New Roman"/>
                        </a:rPr>
                        <a:t>(%)</a:t>
                      </a:r>
                      <a:endParaRPr lang="en-US" sz="1800" dirty="0">
                        <a:solidFill>
                          <a:schemeClr val="bg2"/>
                        </a:solidFill>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925">
                <a:tc>
                  <a:txBody>
                    <a:bodyPr/>
                    <a:lstStyle/>
                    <a:p>
                      <a:pPr marL="0" marR="0" algn="l" rtl="0" eaLnBrk="1" fontAlgn="ctr" latinLnBrk="0" hangingPunct="1">
                        <a:lnSpc>
                          <a:spcPct val="110000"/>
                        </a:lnSpc>
                        <a:spcBef>
                          <a:spcPts val="0"/>
                        </a:spcBef>
                        <a:spcAft>
                          <a:spcPts val="0"/>
                        </a:spcAft>
                      </a:pPr>
                      <a:r>
                        <a:rPr lang="en-US" sz="1800" b="0" i="0" u="none" strike="noStrike" kern="1200" dirty="0">
                          <a:solidFill>
                            <a:schemeClr val="bg2"/>
                          </a:solidFill>
                          <a:latin typeface="Calibri"/>
                          <a:ea typeface="Calibri"/>
                          <a:cs typeface="Times New Roman"/>
                        </a:rPr>
                        <a:t>France</a:t>
                      </a:r>
                      <a:endParaRPr lang="en-US" sz="1800" b="0" i="0" u="none" strike="noStrike" dirty="0">
                        <a:latin typeface="Arial"/>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14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40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73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r>
              <a:tr h="287925">
                <a:tc>
                  <a:txBody>
                    <a:bodyPr/>
                    <a:lstStyle/>
                    <a:p>
                      <a:pPr marL="0" marR="0" algn="l" rtl="0" eaLnBrk="1" fontAlgn="ctr" latinLnBrk="0" hangingPunct="1">
                        <a:lnSpc>
                          <a:spcPct val="110000"/>
                        </a:lnSpc>
                        <a:spcBef>
                          <a:spcPts val="0"/>
                        </a:spcBef>
                        <a:spcAft>
                          <a:spcPts val="0"/>
                        </a:spcAft>
                      </a:pPr>
                      <a:r>
                        <a:rPr lang="en-US" sz="1800" b="0" i="0" u="none" strike="noStrike" kern="1200" dirty="0">
                          <a:solidFill>
                            <a:schemeClr val="bg2"/>
                          </a:solidFill>
                          <a:latin typeface="Calibri"/>
                          <a:ea typeface="Calibri"/>
                          <a:cs typeface="Times New Roman"/>
                        </a:rPr>
                        <a:t>Spain </a:t>
                      </a:r>
                      <a:endParaRPr lang="en-US" sz="1800" b="0" i="0" u="none" strike="noStrike" dirty="0">
                        <a:latin typeface="Arial"/>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27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44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70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7925">
                <a:tc>
                  <a:txBody>
                    <a:bodyPr/>
                    <a:lstStyle/>
                    <a:p>
                      <a:pPr marL="0" marR="0" algn="l" rtl="0" eaLnBrk="1" fontAlgn="ctr" latinLnBrk="0" hangingPunct="1">
                        <a:lnSpc>
                          <a:spcPct val="110000"/>
                        </a:lnSpc>
                        <a:spcBef>
                          <a:spcPts val="0"/>
                        </a:spcBef>
                        <a:spcAft>
                          <a:spcPts val="0"/>
                        </a:spcAft>
                      </a:pPr>
                      <a:r>
                        <a:rPr lang="en-US" sz="1800" b="0" i="0" u="none" strike="noStrike" kern="1200" dirty="0">
                          <a:solidFill>
                            <a:schemeClr val="bg2"/>
                          </a:solidFill>
                          <a:latin typeface="Calibri"/>
                          <a:ea typeface="Calibri"/>
                          <a:cs typeface="Times New Roman"/>
                        </a:rPr>
                        <a:t>Italy </a:t>
                      </a:r>
                      <a:endParaRPr lang="en-US" sz="1800" b="0" i="0" u="none" strike="noStrike" dirty="0">
                        <a:latin typeface="Arial"/>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66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70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61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r>
              <a:tr h="287925">
                <a:tc>
                  <a:txBody>
                    <a:bodyPr/>
                    <a:lstStyle/>
                    <a:p>
                      <a:pPr marL="0" marR="0" algn="l" rtl="0" eaLnBrk="1" fontAlgn="ctr" latinLnBrk="0" hangingPunct="1">
                        <a:lnSpc>
                          <a:spcPct val="110000"/>
                        </a:lnSpc>
                        <a:spcBef>
                          <a:spcPts val="0"/>
                        </a:spcBef>
                        <a:spcAft>
                          <a:spcPts val="0"/>
                        </a:spcAft>
                      </a:pPr>
                      <a:r>
                        <a:rPr lang="en-US" sz="1800" b="0" i="0" u="none" strike="noStrike" kern="1200">
                          <a:solidFill>
                            <a:schemeClr val="bg2"/>
                          </a:solidFill>
                          <a:latin typeface="Calibri"/>
                          <a:ea typeface="Calibri"/>
                          <a:cs typeface="Times New Roman"/>
                        </a:rPr>
                        <a:t>UK  </a:t>
                      </a: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53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53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55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7925">
                <a:tc>
                  <a:txBody>
                    <a:bodyPr/>
                    <a:lstStyle/>
                    <a:p>
                      <a:pPr marL="0" marR="0" algn="l" rtl="0" eaLnBrk="1" fontAlgn="ctr" latinLnBrk="0" hangingPunct="1">
                        <a:lnSpc>
                          <a:spcPct val="110000"/>
                        </a:lnSpc>
                        <a:spcBef>
                          <a:spcPts val="0"/>
                        </a:spcBef>
                        <a:spcAft>
                          <a:spcPts val="0"/>
                        </a:spcAft>
                      </a:pPr>
                      <a:r>
                        <a:rPr lang="en-US" sz="1800" b="0" i="0" u="none" strike="noStrike" kern="1200" dirty="0">
                          <a:solidFill>
                            <a:schemeClr val="bg2"/>
                          </a:solidFill>
                          <a:latin typeface="Calibri"/>
                          <a:ea typeface="Calibri"/>
                          <a:cs typeface="Times New Roman"/>
                        </a:rPr>
                        <a:t>Denmark </a:t>
                      </a:r>
                      <a:endParaRPr lang="en-US" sz="1800" b="0" i="0" u="none" strike="noStrike" dirty="0">
                        <a:latin typeface="Arial"/>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45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31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46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r>
              <a:tr h="368954">
                <a:tc>
                  <a:txBody>
                    <a:bodyPr/>
                    <a:lstStyle/>
                    <a:p>
                      <a:pPr marL="0" marR="0" algn="l" rtl="0" eaLnBrk="1" fontAlgn="ctr" latinLnBrk="0" hangingPunct="1">
                        <a:lnSpc>
                          <a:spcPct val="110000"/>
                        </a:lnSpc>
                        <a:spcBef>
                          <a:spcPts val="0"/>
                        </a:spcBef>
                        <a:spcAft>
                          <a:spcPts val="0"/>
                        </a:spcAft>
                      </a:pPr>
                      <a:r>
                        <a:rPr lang="en-US" sz="1800" b="0" i="0" u="none" strike="noStrike" kern="1200">
                          <a:solidFill>
                            <a:schemeClr val="bg2"/>
                          </a:solidFill>
                          <a:latin typeface="Calibri"/>
                          <a:ea typeface="Calibri"/>
                          <a:cs typeface="Times New Roman"/>
                        </a:rPr>
                        <a:t>Netherlands </a:t>
                      </a:r>
                      <a:endParaRPr lang="en-US" sz="1800" b="0" i="0" u="none" strike="noStrike">
                        <a:latin typeface="Arial"/>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38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40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44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7925">
                <a:tc>
                  <a:txBody>
                    <a:bodyPr/>
                    <a:lstStyle/>
                    <a:p>
                      <a:pPr marL="0" marR="0" algn="l" rtl="0" eaLnBrk="1" fontAlgn="ctr" latinLnBrk="0" hangingPunct="1">
                        <a:lnSpc>
                          <a:spcPct val="110000"/>
                        </a:lnSpc>
                        <a:spcBef>
                          <a:spcPts val="0"/>
                        </a:spcBef>
                        <a:spcAft>
                          <a:spcPts val="0"/>
                        </a:spcAft>
                      </a:pPr>
                      <a:r>
                        <a:rPr lang="en-US" sz="1800" b="0" i="0" u="none" strike="noStrike" kern="1200" dirty="0">
                          <a:solidFill>
                            <a:schemeClr val="bg2"/>
                          </a:solidFill>
                          <a:latin typeface="Calibri"/>
                          <a:ea typeface="Calibri"/>
                          <a:cs typeface="Times New Roman"/>
                        </a:rPr>
                        <a:t>Australia </a:t>
                      </a:r>
                      <a:endParaRPr lang="en-US" sz="1800" b="0" i="0" u="none" strike="noStrike" dirty="0">
                        <a:latin typeface="Arial"/>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42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43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42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r>
              <a:tr h="368954">
                <a:tc>
                  <a:txBody>
                    <a:bodyPr/>
                    <a:lstStyle/>
                    <a:p>
                      <a:pPr marL="0" marR="0" algn="l" rtl="0" eaLnBrk="1" fontAlgn="ctr" latinLnBrk="0" hangingPunct="1">
                        <a:lnSpc>
                          <a:spcPct val="110000"/>
                        </a:lnSpc>
                        <a:spcBef>
                          <a:spcPts val="0"/>
                        </a:spcBef>
                        <a:spcAft>
                          <a:spcPts val="0"/>
                        </a:spcAft>
                      </a:pPr>
                      <a:r>
                        <a:rPr lang="en-US" sz="1800" b="0" i="0" u="none" strike="noStrike" kern="1200">
                          <a:solidFill>
                            <a:schemeClr val="bg2"/>
                          </a:solidFill>
                          <a:latin typeface="Calibri"/>
                          <a:ea typeface="Calibri"/>
                          <a:cs typeface="Times New Roman"/>
                        </a:rPr>
                        <a:t>South Africa </a:t>
                      </a:r>
                      <a:endParaRPr lang="en-US" sz="1800" b="0" i="0" u="none" strike="noStrike">
                        <a:latin typeface="Arial"/>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0000"/>
                        </a:lnSpc>
                        <a:spcBef>
                          <a:spcPts val="0"/>
                        </a:spcBef>
                        <a:spcAft>
                          <a:spcPts val="0"/>
                        </a:spcAft>
                      </a:pPr>
                      <a:r>
                        <a:rPr lang="en-US" sz="1800" dirty="0" smtClean="0">
                          <a:solidFill>
                            <a:schemeClr val="bg2"/>
                          </a:solidFill>
                          <a:latin typeface="Calibri"/>
                          <a:ea typeface="Calibri"/>
                          <a:cs typeface="Times New Roman"/>
                        </a:rPr>
                        <a:t>100*</a:t>
                      </a:r>
                      <a:endParaRPr lang="en-US" sz="1800" dirty="0">
                        <a:solidFill>
                          <a:schemeClr val="bg2"/>
                        </a:solidFill>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22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36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7925">
                <a:tc>
                  <a:txBody>
                    <a:bodyPr/>
                    <a:lstStyle/>
                    <a:p>
                      <a:pPr marL="0" marR="0" algn="l" rtl="0" eaLnBrk="1" fontAlgn="ctr" latinLnBrk="0" hangingPunct="1">
                        <a:lnSpc>
                          <a:spcPct val="110000"/>
                        </a:lnSpc>
                        <a:spcBef>
                          <a:spcPts val="0"/>
                        </a:spcBef>
                        <a:spcAft>
                          <a:spcPts val="0"/>
                        </a:spcAft>
                      </a:pPr>
                      <a:r>
                        <a:rPr lang="en-US" sz="1800" b="0" i="0" u="none" strike="noStrike" kern="1200" dirty="0">
                          <a:solidFill>
                            <a:schemeClr val="bg2"/>
                          </a:solidFill>
                          <a:latin typeface="Calibri"/>
                          <a:ea typeface="Calibri"/>
                          <a:cs typeface="Times New Roman"/>
                        </a:rPr>
                        <a:t>Sweden </a:t>
                      </a:r>
                      <a:endParaRPr lang="en-US" sz="1800" b="0" i="0" u="none" strike="noStrike" dirty="0">
                        <a:latin typeface="Arial"/>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15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5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33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r>
              <a:tr h="287925">
                <a:tc>
                  <a:txBody>
                    <a:bodyPr/>
                    <a:lstStyle/>
                    <a:p>
                      <a:pPr marL="0" marR="0" algn="l" rtl="0" eaLnBrk="1" fontAlgn="ctr" latinLnBrk="0" hangingPunct="1">
                        <a:lnSpc>
                          <a:spcPct val="110000"/>
                        </a:lnSpc>
                        <a:spcBef>
                          <a:spcPts val="0"/>
                        </a:spcBef>
                        <a:spcAft>
                          <a:spcPts val="0"/>
                        </a:spcAft>
                      </a:pPr>
                      <a:r>
                        <a:rPr lang="en-US" sz="1800" b="0" i="0" u="none" strike="noStrike" kern="1200">
                          <a:solidFill>
                            <a:schemeClr val="bg2"/>
                          </a:solidFill>
                          <a:latin typeface="Calibri"/>
                          <a:ea typeface="Calibri"/>
                          <a:cs typeface="Times New Roman"/>
                        </a:rPr>
                        <a:t>Finland </a:t>
                      </a:r>
                      <a:endParaRPr lang="en-US" sz="1800" b="0" i="0" u="none" strike="noStrike">
                        <a:latin typeface="Arial"/>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29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19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30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7925">
                <a:tc>
                  <a:txBody>
                    <a:bodyPr/>
                    <a:lstStyle/>
                    <a:p>
                      <a:pPr marL="0" marR="0" algn="l" rtl="0" eaLnBrk="1" fontAlgn="ctr" latinLnBrk="0" hangingPunct="1">
                        <a:lnSpc>
                          <a:spcPct val="110000"/>
                        </a:lnSpc>
                        <a:spcBef>
                          <a:spcPts val="0"/>
                        </a:spcBef>
                        <a:spcAft>
                          <a:spcPts val="0"/>
                        </a:spcAft>
                      </a:pPr>
                      <a:r>
                        <a:rPr lang="en-US" sz="1800" b="0" i="0" u="none" strike="noStrike" kern="1200" dirty="0">
                          <a:solidFill>
                            <a:schemeClr val="bg2"/>
                          </a:solidFill>
                          <a:latin typeface="Calibri"/>
                          <a:ea typeface="Calibri"/>
                          <a:cs typeface="Times New Roman"/>
                        </a:rPr>
                        <a:t>Norway </a:t>
                      </a:r>
                      <a:endParaRPr lang="en-US" sz="1800" b="0" i="0" u="none" strike="noStrike" dirty="0">
                        <a:latin typeface="Arial"/>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20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33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30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r>
              <a:tr h="287925">
                <a:tc>
                  <a:txBody>
                    <a:bodyPr/>
                    <a:lstStyle/>
                    <a:p>
                      <a:pPr marL="0" marR="0" algn="l" rtl="0" eaLnBrk="1" fontAlgn="ctr" latinLnBrk="0" hangingPunct="1">
                        <a:lnSpc>
                          <a:spcPct val="110000"/>
                        </a:lnSpc>
                        <a:spcBef>
                          <a:spcPts val="0"/>
                        </a:spcBef>
                        <a:spcAft>
                          <a:spcPts val="0"/>
                        </a:spcAft>
                      </a:pPr>
                      <a:r>
                        <a:rPr lang="en-US" sz="1800" b="0" i="0" u="none" strike="noStrike" kern="1200">
                          <a:solidFill>
                            <a:schemeClr val="bg2"/>
                          </a:solidFill>
                          <a:latin typeface="Calibri"/>
                          <a:ea typeface="Calibri"/>
                          <a:cs typeface="Times New Roman"/>
                        </a:rPr>
                        <a:t>Japan </a:t>
                      </a:r>
                      <a:endParaRPr lang="en-US" sz="1800" b="0" i="0" u="none" strike="noStrike">
                        <a:latin typeface="Arial"/>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26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31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24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7925">
                <a:tc>
                  <a:txBody>
                    <a:bodyPr/>
                    <a:lstStyle/>
                    <a:p>
                      <a:pPr marL="0" marR="0" algn="l" rtl="0" eaLnBrk="1" fontAlgn="ctr" latinLnBrk="0" hangingPunct="1">
                        <a:lnSpc>
                          <a:spcPct val="110000"/>
                        </a:lnSpc>
                        <a:spcBef>
                          <a:spcPts val="0"/>
                        </a:spcBef>
                        <a:spcAft>
                          <a:spcPts val="0"/>
                        </a:spcAft>
                      </a:pPr>
                      <a:r>
                        <a:rPr lang="en-US" sz="1800" b="0" i="0" u="none" strike="noStrike" kern="1200" dirty="0">
                          <a:solidFill>
                            <a:schemeClr val="bg2"/>
                          </a:solidFill>
                          <a:latin typeface="Calibri"/>
                          <a:ea typeface="Calibri"/>
                          <a:cs typeface="Times New Roman"/>
                        </a:rPr>
                        <a:t>Canada </a:t>
                      </a:r>
                      <a:endParaRPr lang="en-US" sz="1800" b="0" i="0" u="none" strike="noStrike" dirty="0">
                        <a:latin typeface="Arial"/>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10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10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19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r>
              <a:tr h="287925">
                <a:tc>
                  <a:txBody>
                    <a:bodyPr/>
                    <a:lstStyle/>
                    <a:p>
                      <a:pPr marL="0" marR="0" algn="l" rtl="0" eaLnBrk="1" fontAlgn="ctr" latinLnBrk="0" hangingPunct="1">
                        <a:lnSpc>
                          <a:spcPct val="110000"/>
                        </a:lnSpc>
                        <a:spcBef>
                          <a:spcPts val="0"/>
                        </a:spcBef>
                        <a:spcAft>
                          <a:spcPts val="0"/>
                        </a:spcAft>
                      </a:pPr>
                      <a:r>
                        <a:rPr lang="en-US" sz="1800" b="0" i="0" u="none" strike="noStrike" kern="1200" dirty="0">
                          <a:solidFill>
                            <a:schemeClr val="bg2"/>
                          </a:solidFill>
                          <a:latin typeface="Calibri"/>
                          <a:ea typeface="Calibri"/>
                          <a:cs typeface="Times New Roman"/>
                        </a:rPr>
                        <a:t>USA </a:t>
                      </a:r>
                      <a:endParaRPr lang="en-US" sz="1800" b="0" i="0" u="none" strike="noStrike" dirty="0">
                        <a:latin typeface="Arial"/>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2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3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800" dirty="0">
                          <a:solidFill>
                            <a:schemeClr val="bg2"/>
                          </a:solidFill>
                          <a:latin typeface="Calibri"/>
                          <a:ea typeface="Calibri"/>
                          <a:cs typeface="Times New Roman"/>
                        </a:rPr>
                        <a:t>14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708" name="Rectangle 3"/>
          <p:cNvSpPr>
            <a:spLocks noChangeArrowheads="1"/>
          </p:cNvSpPr>
          <p:nvPr/>
        </p:nvSpPr>
        <p:spPr bwMode="auto">
          <a:xfrm>
            <a:off x="650544" y="6400800"/>
            <a:ext cx="7848600" cy="276999"/>
          </a:xfrm>
          <a:prstGeom prst="rect">
            <a:avLst/>
          </a:prstGeom>
          <a:noFill/>
          <a:ln w="9525">
            <a:noFill/>
            <a:miter lim="800000"/>
            <a:headEnd/>
            <a:tailEnd/>
          </a:ln>
        </p:spPr>
        <p:txBody>
          <a:bodyPr wrap="square">
            <a:spAutoFit/>
          </a:bodyPr>
          <a:lstStyle/>
          <a:p>
            <a:r>
              <a:rPr lang="en-US" sz="1200" dirty="0" smtClean="0"/>
              <a:t>* One report issued.  Source: KPMG</a:t>
            </a:r>
            <a:r>
              <a:rPr lang="en-US" sz="1200" dirty="0"/>
              <a:t>. </a:t>
            </a:r>
            <a:r>
              <a:rPr lang="en-US" sz="1200" i="1" dirty="0"/>
              <a:t>International Survey of Corporate Responsibility Reporting 2008</a:t>
            </a:r>
            <a:r>
              <a:rPr lang="en-US" sz="1200" dirty="0"/>
              <a:t>, p. 56-58</a:t>
            </a:r>
          </a:p>
        </p:txBody>
      </p:sp>
      <p:sp>
        <p:nvSpPr>
          <p:cNvPr id="26709" name="Title 4"/>
          <p:cNvSpPr>
            <a:spLocks noGrp="1"/>
          </p:cNvSpPr>
          <p:nvPr>
            <p:ph type="title"/>
          </p:nvPr>
        </p:nvSpPr>
        <p:spPr>
          <a:xfrm>
            <a:off x="971264" y="400050"/>
            <a:ext cx="7200900" cy="508000"/>
          </a:xfrm>
        </p:spPr>
        <p:txBody>
          <a:bodyPr/>
          <a:lstStyle/>
          <a:p>
            <a:pPr algn="ctr" eaLnBrk="1" hangingPunct="1"/>
            <a:r>
              <a:rPr lang="en-US" dirty="0" smtClean="0">
                <a:ln w="18415" cmpd="sng">
                  <a:solidFill>
                    <a:schemeClr val="bg2"/>
                  </a:solidFill>
                  <a:prstDash val="solid"/>
                </a:ln>
              </a:rPr>
              <a:t>CSR Reports with Formal Assurance Statement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3"/>
          <p:cNvSpPr>
            <a:spLocks noGrp="1"/>
          </p:cNvSpPr>
          <p:nvPr>
            <p:ph type="title"/>
          </p:nvPr>
        </p:nvSpPr>
        <p:spPr>
          <a:xfrm>
            <a:off x="971264" y="400050"/>
            <a:ext cx="7200900" cy="508000"/>
          </a:xfrm>
        </p:spPr>
        <p:txBody>
          <a:bodyPr/>
          <a:lstStyle/>
          <a:p>
            <a:pPr algn="ctr" eaLnBrk="1" hangingPunct="1"/>
            <a:r>
              <a:rPr lang="en-US" dirty="0" smtClean="0">
                <a:ln w="18415" cmpd="sng">
                  <a:solidFill>
                    <a:schemeClr val="bg2"/>
                  </a:solidFill>
                  <a:prstDash val="solid"/>
                </a:ln>
              </a:rPr>
              <a:t>Few Companies are Doing Integrated Reporting</a:t>
            </a:r>
          </a:p>
        </p:txBody>
      </p:sp>
      <p:graphicFrame>
        <p:nvGraphicFramePr>
          <p:cNvPr id="1026" name="Content Placeholder 4"/>
          <p:cNvGraphicFramePr>
            <a:graphicFrameLocks noGrp="1"/>
          </p:cNvGraphicFramePr>
          <p:nvPr>
            <p:ph idx="1"/>
          </p:nvPr>
        </p:nvGraphicFramePr>
        <p:xfrm>
          <a:off x="312738" y="1981200"/>
          <a:ext cx="8602662" cy="4038600"/>
        </p:xfrm>
        <a:graphic>
          <a:graphicData uri="http://schemas.openxmlformats.org/presentationml/2006/ole">
            <p:oleObj spid="_x0000_s1026" name="Worksheet" r:id="rId4" imgW="8420100" imgH="3962400" progId="Excel.Sheet.8">
              <p:embed/>
            </p:oleObj>
          </a:graphicData>
        </a:graphic>
      </p:graphicFrame>
      <p:sp>
        <p:nvSpPr>
          <p:cNvPr id="1028" name="Rectangle 7"/>
          <p:cNvSpPr>
            <a:spLocks noGrp="1" noChangeArrowheads="1"/>
          </p:cNvSpPr>
          <p:nvPr>
            <p:ph type="sldNum" sz="quarter" idx="4294967295"/>
          </p:nvPr>
        </p:nvSpPr>
        <p:spPr bwMode="auto">
          <a:xfrm>
            <a:off x="6553200" y="6356350"/>
            <a:ext cx="2133600" cy="365125"/>
          </a:xfrm>
          <a:prstGeom prst="rect">
            <a:avLst/>
          </a:prstGeom>
          <a:noFill/>
          <a:ln>
            <a:miter lim="800000"/>
            <a:headEnd/>
            <a:tailEnd/>
          </a:ln>
        </p:spPr>
        <p:txBody>
          <a:bodyPr/>
          <a:lstStyle/>
          <a:p>
            <a:pPr algn="r"/>
            <a:fld id="{6251A89B-6002-4E70-9874-0203656E6729}" type="slidenum">
              <a:rPr lang="en-US" sz="900">
                <a:solidFill>
                  <a:srgbClr val="777777"/>
                </a:solidFill>
              </a:rPr>
              <a:pPr algn="r"/>
              <a:t>15</a:t>
            </a:fld>
            <a:endParaRPr lang="en-US" sz="900">
              <a:solidFill>
                <a:srgbClr val="777777"/>
              </a:solidFill>
            </a:endParaRPr>
          </a:p>
        </p:txBody>
      </p:sp>
      <p:sp>
        <p:nvSpPr>
          <p:cNvPr id="1029" name="TextBox 6"/>
          <p:cNvSpPr txBox="1">
            <a:spLocks noChangeArrowheads="1"/>
          </p:cNvSpPr>
          <p:nvPr/>
        </p:nvSpPr>
        <p:spPr bwMode="auto">
          <a:xfrm>
            <a:off x="381000" y="6096000"/>
            <a:ext cx="8382000" cy="369332"/>
          </a:xfrm>
          <a:prstGeom prst="rect">
            <a:avLst/>
          </a:prstGeom>
          <a:noFill/>
          <a:ln w="9525">
            <a:noFill/>
            <a:miter lim="800000"/>
            <a:headEnd/>
            <a:tailEnd/>
          </a:ln>
        </p:spPr>
        <p:txBody>
          <a:bodyPr wrap="square">
            <a:spAutoFit/>
          </a:bodyPr>
          <a:lstStyle/>
          <a:p>
            <a:r>
              <a:rPr lang="en-US" sz="900" dirty="0"/>
              <a:t>Source: KPMG </a:t>
            </a:r>
            <a:r>
              <a:rPr lang="en-US" sz="900" i="1" dirty="0"/>
              <a:t>International Survey of Corporate Responsibility Reporting 2008</a:t>
            </a:r>
            <a:r>
              <a:rPr lang="en-US" sz="900" dirty="0"/>
              <a:t>, p. 17.  G250 refers to the largest 250 companies in the world from </a:t>
            </a:r>
            <a:r>
              <a:rPr lang="en-US" sz="900" i="1" dirty="0"/>
              <a:t>Fortune</a:t>
            </a:r>
            <a:r>
              <a:rPr lang="en-US" sz="900" dirty="0"/>
              <a:t> magazine’s Global 500 list for 2007 and N100 refers to the top 100 companies by revenues in each of 22 countries.</a:t>
            </a:r>
          </a:p>
        </p:txBody>
      </p:sp>
      <p:sp>
        <p:nvSpPr>
          <p:cNvPr id="1030" name="TextBox 7"/>
          <p:cNvSpPr txBox="1">
            <a:spLocks noChangeArrowheads="1"/>
          </p:cNvSpPr>
          <p:nvPr/>
        </p:nvSpPr>
        <p:spPr bwMode="auto">
          <a:xfrm>
            <a:off x="1143000" y="2438400"/>
            <a:ext cx="1981200" cy="400110"/>
          </a:xfrm>
          <a:prstGeom prst="rect">
            <a:avLst/>
          </a:prstGeom>
          <a:noFill/>
          <a:ln w="9525">
            <a:noFill/>
            <a:miter lim="800000"/>
            <a:headEnd/>
            <a:tailEnd/>
          </a:ln>
        </p:spPr>
        <p:txBody>
          <a:bodyPr wrap="square">
            <a:spAutoFit/>
          </a:bodyPr>
          <a:lstStyle/>
          <a:p>
            <a:r>
              <a:rPr lang="en-US" sz="1000" b="1" dirty="0">
                <a:solidFill>
                  <a:srgbClr val="000000"/>
                </a:solidFill>
              </a:rPr>
              <a:t>Limited integration—CR section in the annual report</a:t>
            </a:r>
          </a:p>
        </p:txBody>
      </p:sp>
      <p:sp>
        <p:nvSpPr>
          <p:cNvPr id="1031" name="TextBox 5"/>
          <p:cNvSpPr txBox="1">
            <a:spLocks noChangeArrowheads="1"/>
          </p:cNvSpPr>
          <p:nvPr/>
        </p:nvSpPr>
        <p:spPr bwMode="auto">
          <a:xfrm>
            <a:off x="228600" y="1524000"/>
            <a:ext cx="685800" cy="461963"/>
          </a:xfrm>
          <a:prstGeom prst="rect">
            <a:avLst/>
          </a:prstGeom>
          <a:noFill/>
          <a:ln w="9525">
            <a:noFill/>
            <a:miter lim="800000"/>
            <a:headEnd/>
            <a:tailEnd/>
          </a:ln>
        </p:spPr>
        <p:txBody>
          <a:bodyPr>
            <a:spAutoFit/>
          </a:bodyPr>
          <a:lstStyle/>
          <a:p>
            <a:pPr algn="ctr"/>
            <a:r>
              <a:rPr lang="en-US" sz="2400" dirty="0"/>
              <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a:defRPr/>
            </a:pPr>
            <a:r>
              <a:rPr lang="en-US" dirty="0" smtClean="0">
                <a:ln w="18415" cmpd="sng">
                  <a:solidFill>
                    <a:schemeClr val="bg2"/>
                  </a:solidFill>
                  <a:prstDash val="solid"/>
                </a:ln>
              </a:rPr>
              <a:t>Industries of Companies Doing Integrated Reporting</a:t>
            </a:r>
          </a:p>
        </p:txBody>
      </p:sp>
      <p:pic>
        <p:nvPicPr>
          <p:cNvPr id="3075" name="Picture 4"/>
          <p:cNvPicPr>
            <a:picLocks noChangeAspect="1" noChangeArrowheads="1"/>
          </p:cNvPicPr>
          <p:nvPr/>
        </p:nvPicPr>
        <p:blipFill>
          <a:blip r:embed="rId3" cstate="print"/>
          <a:srcRect/>
          <a:stretch>
            <a:fillRect/>
          </a:stretch>
        </p:blipFill>
        <p:spPr bwMode="auto">
          <a:xfrm>
            <a:off x="3733800" y="2286000"/>
            <a:ext cx="1241425" cy="914400"/>
          </a:xfrm>
          <a:prstGeom prst="rect">
            <a:avLst/>
          </a:prstGeom>
          <a:noFill/>
          <a:ln w="9525">
            <a:noFill/>
            <a:miter lim="800000"/>
            <a:headEnd/>
            <a:tailEnd/>
          </a:ln>
        </p:spPr>
      </p:pic>
      <p:pic>
        <p:nvPicPr>
          <p:cNvPr id="3076" name="Picture 5"/>
          <p:cNvPicPr>
            <a:picLocks noChangeAspect="1" noChangeArrowheads="1"/>
          </p:cNvPicPr>
          <p:nvPr/>
        </p:nvPicPr>
        <p:blipFill>
          <a:blip r:embed="rId4" cstate="print"/>
          <a:srcRect/>
          <a:stretch>
            <a:fillRect/>
          </a:stretch>
        </p:blipFill>
        <p:spPr bwMode="auto">
          <a:xfrm>
            <a:off x="1981200" y="3276600"/>
            <a:ext cx="1071563" cy="911225"/>
          </a:xfrm>
          <a:prstGeom prst="rect">
            <a:avLst/>
          </a:prstGeom>
          <a:noFill/>
          <a:ln w="9525">
            <a:noFill/>
            <a:miter lim="800000"/>
            <a:headEnd/>
            <a:tailEnd/>
          </a:ln>
        </p:spPr>
      </p:pic>
      <p:pic>
        <p:nvPicPr>
          <p:cNvPr id="3077" name="Picture 6"/>
          <p:cNvPicPr>
            <a:picLocks noChangeAspect="1" noChangeArrowheads="1"/>
          </p:cNvPicPr>
          <p:nvPr/>
        </p:nvPicPr>
        <p:blipFill>
          <a:blip r:embed="rId5" cstate="print"/>
          <a:srcRect/>
          <a:stretch>
            <a:fillRect/>
          </a:stretch>
        </p:blipFill>
        <p:spPr bwMode="auto">
          <a:xfrm>
            <a:off x="5029200" y="5595938"/>
            <a:ext cx="1465263" cy="631825"/>
          </a:xfrm>
          <a:prstGeom prst="rect">
            <a:avLst/>
          </a:prstGeom>
          <a:noFill/>
          <a:ln w="9525">
            <a:noFill/>
            <a:miter lim="800000"/>
            <a:headEnd/>
            <a:tailEnd/>
          </a:ln>
        </p:spPr>
      </p:pic>
      <p:pic>
        <p:nvPicPr>
          <p:cNvPr id="3078" name="Picture 3"/>
          <p:cNvPicPr>
            <a:picLocks noChangeAspect="1" noChangeArrowheads="1"/>
          </p:cNvPicPr>
          <p:nvPr/>
        </p:nvPicPr>
        <p:blipFill>
          <a:blip r:embed="rId6" cstate="print"/>
          <a:srcRect/>
          <a:stretch>
            <a:fillRect/>
          </a:stretch>
        </p:blipFill>
        <p:spPr bwMode="auto">
          <a:xfrm>
            <a:off x="1295400" y="6096000"/>
            <a:ext cx="995363" cy="309563"/>
          </a:xfrm>
          <a:prstGeom prst="rect">
            <a:avLst/>
          </a:prstGeom>
          <a:noFill/>
          <a:ln w="9525">
            <a:noFill/>
            <a:miter lim="800000"/>
            <a:headEnd/>
            <a:tailEnd/>
          </a:ln>
        </p:spPr>
      </p:pic>
      <p:pic>
        <p:nvPicPr>
          <p:cNvPr id="3079" name="Picture 4"/>
          <p:cNvPicPr>
            <a:picLocks noChangeAspect="1" noChangeArrowheads="1"/>
          </p:cNvPicPr>
          <p:nvPr/>
        </p:nvPicPr>
        <p:blipFill>
          <a:blip r:embed="rId7" cstate="print"/>
          <a:srcRect/>
          <a:stretch>
            <a:fillRect/>
          </a:stretch>
        </p:blipFill>
        <p:spPr bwMode="auto">
          <a:xfrm>
            <a:off x="1046163" y="5497513"/>
            <a:ext cx="1620837" cy="538162"/>
          </a:xfrm>
          <a:prstGeom prst="rect">
            <a:avLst/>
          </a:prstGeom>
          <a:noFill/>
          <a:ln w="9525">
            <a:noFill/>
            <a:miter lim="800000"/>
            <a:headEnd/>
            <a:tailEnd/>
          </a:ln>
        </p:spPr>
      </p:pic>
      <p:pic>
        <p:nvPicPr>
          <p:cNvPr id="3080" name="Picture 5"/>
          <p:cNvPicPr>
            <a:picLocks noChangeAspect="1" noChangeArrowheads="1"/>
          </p:cNvPicPr>
          <p:nvPr/>
        </p:nvPicPr>
        <p:blipFill>
          <a:blip r:embed="rId8" cstate="print"/>
          <a:srcRect/>
          <a:stretch>
            <a:fillRect/>
          </a:stretch>
        </p:blipFill>
        <p:spPr bwMode="auto">
          <a:xfrm>
            <a:off x="685800" y="3200400"/>
            <a:ext cx="558800" cy="698500"/>
          </a:xfrm>
          <a:prstGeom prst="rect">
            <a:avLst/>
          </a:prstGeom>
          <a:noFill/>
          <a:ln w="9525">
            <a:noFill/>
            <a:miter lim="800000"/>
            <a:headEnd/>
            <a:tailEnd/>
          </a:ln>
        </p:spPr>
      </p:pic>
      <p:pic>
        <p:nvPicPr>
          <p:cNvPr id="3081" name="Picture 6"/>
          <p:cNvPicPr>
            <a:picLocks noChangeAspect="1" noChangeArrowheads="1"/>
          </p:cNvPicPr>
          <p:nvPr/>
        </p:nvPicPr>
        <p:blipFill>
          <a:blip r:embed="rId9" cstate="print"/>
          <a:srcRect/>
          <a:stretch>
            <a:fillRect/>
          </a:stretch>
        </p:blipFill>
        <p:spPr bwMode="auto">
          <a:xfrm>
            <a:off x="7010400" y="5029200"/>
            <a:ext cx="1479550" cy="712788"/>
          </a:xfrm>
          <a:prstGeom prst="rect">
            <a:avLst/>
          </a:prstGeom>
          <a:noFill/>
          <a:ln w="9525">
            <a:noFill/>
            <a:miter lim="800000"/>
            <a:headEnd/>
            <a:tailEnd/>
          </a:ln>
        </p:spPr>
      </p:pic>
      <p:pic>
        <p:nvPicPr>
          <p:cNvPr id="3082" name="Picture 7"/>
          <p:cNvPicPr>
            <a:picLocks noChangeAspect="1" noChangeArrowheads="1"/>
          </p:cNvPicPr>
          <p:nvPr/>
        </p:nvPicPr>
        <p:blipFill>
          <a:blip r:embed="rId10" cstate="print"/>
          <a:srcRect/>
          <a:stretch>
            <a:fillRect/>
          </a:stretch>
        </p:blipFill>
        <p:spPr bwMode="auto">
          <a:xfrm>
            <a:off x="4724400" y="4419600"/>
            <a:ext cx="1292225" cy="342900"/>
          </a:xfrm>
          <a:prstGeom prst="rect">
            <a:avLst/>
          </a:prstGeom>
          <a:noFill/>
          <a:ln w="9525">
            <a:noFill/>
            <a:miter lim="800000"/>
            <a:headEnd/>
            <a:tailEnd/>
          </a:ln>
        </p:spPr>
      </p:pic>
      <p:pic>
        <p:nvPicPr>
          <p:cNvPr id="3083" name="Picture 8"/>
          <p:cNvPicPr>
            <a:picLocks noChangeAspect="1" noChangeArrowheads="1"/>
          </p:cNvPicPr>
          <p:nvPr/>
        </p:nvPicPr>
        <p:blipFill>
          <a:blip r:embed="rId11" cstate="print"/>
          <a:srcRect/>
          <a:stretch>
            <a:fillRect/>
          </a:stretch>
        </p:blipFill>
        <p:spPr bwMode="auto">
          <a:xfrm>
            <a:off x="3581400" y="3124200"/>
            <a:ext cx="1484313" cy="268288"/>
          </a:xfrm>
          <a:prstGeom prst="rect">
            <a:avLst/>
          </a:prstGeom>
          <a:noFill/>
          <a:ln w="9525">
            <a:noFill/>
            <a:miter lim="800000"/>
            <a:headEnd/>
            <a:tailEnd/>
          </a:ln>
        </p:spPr>
      </p:pic>
      <p:pic>
        <p:nvPicPr>
          <p:cNvPr id="3084" name="Picture 9"/>
          <p:cNvPicPr>
            <a:picLocks noChangeAspect="1" noChangeArrowheads="1"/>
          </p:cNvPicPr>
          <p:nvPr/>
        </p:nvPicPr>
        <p:blipFill>
          <a:blip r:embed="rId12" cstate="print"/>
          <a:srcRect/>
          <a:stretch>
            <a:fillRect/>
          </a:stretch>
        </p:blipFill>
        <p:spPr bwMode="auto">
          <a:xfrm>
            <a:off x="533400" y="4648200"/>
            <a:ext cx="2047875" cy="268288"/>
          </a:xfrm>
          <a:prstGeom prst="rect">
            <a:avLst/>
          </a:prstGeom>
          <a:noFill/>
          <a:ln w="9525">
            <a:noFill/>
            <a:miter lim="800000"/>
            <a:headEnd/>
            <a:tailEnd/>
          </a:ln>
        </p:spPr>
      </p:pic>
      <p:pic>
        <p:nvPicPr>
          <p:cNvPr id="3085" name="Picture 2"/>
          <p:cNvPicPr>
            <a:picLocks noChangeAspect="1" noChangeArrowheads="1"/>
          </p:cNvPicPr>
          <p:nvPr/>
        </p:nvPicPr>
        <p:blipFill>
          <a:blip r:embed="rId13" cstate="print"/>
          <a:srcRect/>
          <a:stretch>
            <a:fillRect/>
          </a:stretch>
        </p:blipFill>
        <p:spPr bwMode="auto">
          <a:xfrm>
            <a:off x="2057400" y="2078038"/>
            <a:ext cx="592138" cy="284162"/>
          </a:xfrm>
          <a:prstGeom prst="rect">
            <a:avLst/>
          </a:prstGeom>
          <a:noFill/>
          <a:ln w="9525">
            <a:noFill/>
            <a:miter lim="800000"/>
            <a:headEnd/>
            <a:tailEnd/>
          </a:ln>
        </p:spPr>
      </p:pic>
      <p:pic>
        <p:nvPicPr>
          <p:cNvPr id="3086" name="Picture 3"/>
          <p:cNvPicPr>
            <a:picLocks noChangeAspect="1" noChangeArrowheads="1"/>
          </p:cNvPicPr>
          <p:nvPr/>
        </p:nvPicPr>
        <p:blipFill>
          <a:blip r:embed="rId14" cstate="print"/>
          <a:srcRect/>
          <a:stretch>
            <a:fillRect/>
          </a:stretch>
        </p:blipFill>
        <p:spPr bwMode="auto">
          <a:xfrm>
            <a:off x="5486400" y="3128963"/>
            <a:ext cx="1082675" cy="376237"/>
          </a:xfrm>
          <a:prstGeom prst="rect">
            <a:avLst/>
          </a:prstGeom>
          <a:noFill/>
          <a:ln w="9525">
            <a:noFill/>
            <a:miter lim="800000"/>
            <a:headEnd/>
            <a:tailEnd/>
          </a:ln>
        </p:spPr>
      </p:pic>
      <p:pic>
        <p:nvPicPr>
          <p:cNvPr id="3087" name="Picture 4"/>
          <p:cNvPicPr>
            <a:picLocks noChangeAspect="1" noChangeArrowheads="1"/>
          </p:cNvPicPr>
          <p:nvPr/>
        </p:nvPicPr>
        <p:blipFill>
          <a:blip r:embed="rId15" cstate="print"/>
          <a:srcRect/>
          <a:stretch>
            <a:fillRect/>
          </a:stretch>
        </p:blipFill>
        <p:spPr bwMode="auto">
          <a:xfrm>
            <a:off x="7620000" y="3505200"/>
            <a:ext cx="947738" cy="168275"/>
          </a:xfrm>
          <a:prstGeom prst="rect">
            <a:avLst/>
          </a:prstGeom>
          <a:noFill/>
          <a:ln w="9525">
            <a:noFill/>
            <a:miter lim="800000"/>
            <a:headEnd/>
            <a:tailEnd/>
          </a:ln>
        </p:spPr>
      </p:pic>
      <p:pic>
        <p:nvPicPr>
          <p:cNvPr id="3088" name="Picture 17"/>
          <p:cNvPicPr>
            <a:picLocks noChangeAspect="1" noChangeArrowheads="1"/>
          </p:cNvPicPr>
          <p:nvPr/>
        </p:nvPicPr>
        <p:blipFill>
          <a:blip r:embed="rId16" cstate="print"/>
          <a:srcRect/>
          <a:stretch>
            <a:fillRect/>
          </a:stretch>
        </p:blipFill>
        <p:spPr bwMode="auto">
          <a:xfrm>
            <a:off x="6934200" y="1828800"/>
            <a:ext cx="806450" cy="806450"/>
          </a:xfrm>
          <a:prstGeom prst="rect">
            <a:avLst/>
          </a:prstGeom>
          <a:noFill/>
          <a:ln w="9525">
            <a:noFill/>
            <a:miter lim="800000"/>
            <a:headEnd/>
            <a:tailEnd/>
          </a:ln>
        </p:spPr>
      </p:pic>
      <p:pic>
        <p:nvPicPr>
          <p:cNvPr id="3089" name="Picture 18"/>
          <p:cNvPicPr>
            <a:picLocks noChangeAspect="1" noChangeArrowheads="1"/>
          </p:cNvPicPr>
          <p:nvPr/>
        </p:nvPicPr>
        <p:blipFill>
          <a:blip r:embed="rId17" cstate="print"/>
          <a:srcRect/>
          <a:stretch>
            <a:fillRect/>
          </a:stretch>
        </p:blipFill>
        <p:spPr bwMode="auto">
          <a:xfrm>
            <a:off x="7772400" y="3733800"/>
            <a:ext cx="633413" cy="766763"/>
          </a:xfrm>
          <a:prstGeom prst="rect">
            <a:avLst/>
          </a:prstGeom>
          <a:noFill/>
          <a:ln w="9525">
            <a:noFill/>
            <a:miter lim="800000"/>
            <a:headEnd/>
            <a:tailEnd/>
          </a:ln>
        </p:spPr>
      </p:pic>
      <p:pic>
        <p:nvPicPr>
          <p:cNvPr id="3090" name="Picture 2"/>
          <p:cNvPicPr>
            <a:picLocks noChangeAspect="1" noChangeArrowheads="1"/>
          </p:cNvPicPr>
          <p:nvPr/>
        </p:nvPicPr>
        <p:blipFill>
          <a:blip r:embed="rId18" cstate="print"/>
          <a:srcRect/>
          <a:stretch>
            <a:fillRect/>
          </a:stretch>
        </p:blipFill>
        <p:spPr bwMode="auto">
          <a:xfrm>
            <a:off x="434975" y="1851025"/>
            <a:ext cx="685800" cy="457200"/>
          </a:xfrm>
          <a:prstGeom prst="rect">
            <a:avLst/>
          </a:prstGeom>
          <a:noFill/>
          <a:ln w="9525">
            <a:noFill/>
            <a:miter lim="800000"/>
            <a:headEnd/>
            <a:tailEnd/>
          </a:ln>
        </p:spPr>
      </p:pic>
      <p:pic>
        <p:nvPicPr>
          <p:cNvPr id="3091" name="Picture 3"/>
          <p:cNvPicPr>
            <a:picLocks noChangeAspect="1" noChangeArrowheads="1"/>
          </p:cNvPicPr>
          <p:nvPr/>
        </p:nvPicPr>
        <p:blipFill>
          <a:blip r:embed="rId19" cstate="print"/>
          <a:srcRect/>
          <a:stretch>
            <a:fillRect/>
          </a:stretch>
        </p:blipFill>
        <p:spPr bwMode="auto">
          <a:xfrm>
            <a:off x="3048000" y="4876800"/>
            <a:ext cx="1143000" cy="336550"/>
          </a:xfrm>
          <a:prstGeom prst="rect">
            <a:avLst/>
          </a:prstGeom>
          <a:noFill/>
          <a:ln w="9525">
            <a:noFill/>
            <a:miter lim="800000"/>
            <a:headEnd/>
            <a:tailEnd/>
          </a:ln>
        </p:spPr>
      </p:pic>
      <p:sp>
        <p:nvSpPr>
          <p:cNvPr id="3092" name="TextBox 23"/>
          <p:cNvSpPr txBox="1">
            <a:spLocks noChangeArrowheads="1"/>
          </p:cNvSpPr>
          <p:nvPr/>
        </p:nvSpPr>
        <p:spPr bwMode="auto">
          <a:xfrm>
            <a:off x="152400" y="1600200"/>
            <a:ext cx="1219200" cy="276225"/>
          </a:xfrm>
          <a:prstGeom prst="rect">
            <a:avLst/>
          </a:prstGeom>
          <a:noFill/>
          <a:ln w="9525">
            <a:noFill/>
            <a:miter lim="800000"/>
            <a:headEnd/>
            <a:tailEnd/>
          </a:ln>
        </p:spPr>
        <p:txBody>
          <a:bodyPr>
            <a:spAutoFit/>
          </a:bodyPr>
          <a:lstStyle/>
          <a:p>
            <a:pPr algn="ctr"/>
            <a:r>
              <a:rPr lang="en-US" sz="1200" b="1">
                <a:solidFill>
                  <a:srgbClr val="FF0000"/>
                </a:solidFill>
              </a:rPr>
              <a:t>Logistics</a:t>
            </a:r>
          </a:p>
        </p:txBody>
      </p:sp>
      <p:sp>
        <p:nvSpPr>
          <p:cNvPr id="3093" name="TextBox 24"/>
          <p:cNvSpPr txBox="1">
            <a:spLocks noChangeArrowheads="1"/>
          </p:cNvSpPr>
          <p:nvPr/>
        </p:nvSpPr>
        <p:spPr bwMode="auto">
          <a:xfrm>
            <a:off x="1524000" y="1828800"/>
            <a:ext cx="1752600" cy="276225"/>
          </a:xfrm>
          <a:prstGeom prst="rect">
            <a:avLst/>
          </a:prstGeom>
          <a:noFill/>
          <a:ln w="9525">
            <a:noFill/>
            <a:miter lim="800000"/>
            <a:headEnd/>
            <a:tailEnd/>
          </a:ln>
        </p:spPr>
        <p:txBody>
          <a:bodyPr>
            <a:spAutoFit/>
          </a:bodyPr>
          <a:lstStyle/>
          <a:p>
            <a:pPr algn="ctr"/>
            <a:r>
              <a:rPr lang="en-US" sz="1200" b="1">
                <a:solidFill>
                  <a:srgbClr val="FF0000"/>
                </a:solidFill>
              </a:rPr>
              <a:t>Telecommunications</a:t>
            </a:r>
          </a:p>
        </p:txBody>
      </p:sp>
      <p:sp>
        <p:nvSpPr>
          <p:cNvPr id="3094" name="TextBox 25"/>
          <p:cNvSpPr txBox="1">
            <a:spLocks noChangeArrowheads="1"/>
          </p:cNvSpPr>
          <p:nvPr/>
        </p:nvSpPr>
        <p:spPr bwMode="auto">
          <a:xfrm>
            <a:off x="3657600" y="2209800"/>
            <a:ext cx="1447800" cy="276225"/>
          </a:xfrm>
          <a:prstGeom prst="rect">
            <a:avLst/>
          </a:prstGeom>
          <a:noFill/>
          <a:ln w="9525">
            <a:noFill/>
            <a:miter lim="800000"/>
            <a:headEnd/>
            <a:tailEnd/>
          </a:ln>
        </p:spPr>
        <p:txBody>
          <a:bodyPr>
            <a:spAutoFit/>
          </a:bodyPr>
          <a:lstStyle/>
          <a:p>
            <a:pPr algn="ctr"/>
            <a:r>
              <a:rPr lang="en-US" sz="1200" b="1" smtClean="0">
                <a:solidFill>
                  <a:srgbClr val="FF0000"/>
                </a:solidFill>
              </a:rPr>
              <a:t>Pharmaceuticals</a:t>
            </a:r>
            <a:endParaRPr lang="en-US" sz="1200" b="1">
              <a:solidFill>
                <a:srgbClr val="FF0000"/>
              </a:solidFill>
            </a:endParaRPr>
          </a:p>
        </p:txBody>
      </p:sp>
      <p:sp>
        <p:nvSpPr>
          <p:cNvPr id="3095" name="TextBox 26"/>
          <p:cNvSpPr txBox="1">
            <a:spLocks noChangeArrowheads="1"/>
          </p:cNvSpPr>
          <p:nvPr/>
        </p:nvSpPr>
        <p:spPr bwMode="auto">
          <a:xfrm>
            <a:off x="6629400" y="1676400"/>
            <a:ext cx="1219200" cy="276225"/>
          </a:xfrm>
          <a:prstGeom prst="rect">
            <a:avLst/>
          </a:prstGeom>
          <a:noFill/>
          <a:ln w="9525">
            <a:noFill/>
            <a:miter lim="800000"/>
            <a:headEnd/>
            <a:tailEnd/>
          </a:ln>
        </p:spPr>
        <p:txBody>
          <a:bodyPr>
            <a:spAutoFit/>
          </a:bodyPr>
          <a:lstStyle/>
          <a:p>
            <a:pPr algn="ctr"/>
            <a:r>
              <a:rPr lang="en-US" sz="1200" b="1">
                <a:solidFill>
                  <a:srgbClr val="FF0000"/>
                </a:solidFill>
              </a:rPr>
              <a:t>Electric utility</a:t>
            </a:r>
          </a:p>
        </p:txBody>
      </p:sp>
      <p:sp>
        <p:nvSpPr>
          <p:cNvPr id="3096" name="TextBox 27"/>
          <p:cNvSpPr txBox="1">
            <a:spLocks noChangeArrowheads="1"/>
          </p:cNvSpPr>
          <p:nvPr/>
        </p:nvSpPr>
        <p:spPr bwMode="auto">
          <a:xfrm>
            <a:off x="5410200" y="2667000"/>
            <a:ext cx="1219200" cy="461963"/>
          </a:xfrm>
          <a:prstGeom prst="rect">
            <a:avLst/>
          </a:prstGeom>
          <a:noFill/>
          <a:ln w="9525">
            <a:noFill/>
            <a:miter lim="800000"/>
            <a:headEnd/>
            <a:tailEnd/>
          </a:ln>
        </p:spPr>
        <p:txBody>
          <a:bodyPr>
            <a:spAutoFit/>
          </a:bodyPr>
          <a:lstStyle/>
          <a:p>
            <a:pPr algn="ctr"/>
            <a:r>
              <a:rPr lang="en-US" sz="1200" b="1">
                <a:solidFill>
                  <a:srgbClr val="FF0000"/>
                </a:solidFill>
              </a:rPr>
              <a:t>Insurance services</a:t>
            </a:r>
          </a:p>
        </p:txBody>
      </p:sp>
      <p:sp>
        <p:nvSpPr>
          <p:cNvPr id="3097" name="TextBox 28"/>
          <p:cNvSpPr txBox="1">
            <a:spLocks noChangeArrowheads="1"/>
          </p:cNvSpPr>
          <p:nvPr/>
        </p:nvSpPr>
        <p:spPr bwMode="auto">
          <a:xfrm>
            <a:off x="7391400" y="2971800"/>
            <a:ext cx="1219200" cy="461963"/>
          </a:xfrm>
          <a:prstGeom prst="rect">
            <a:avLst/>
          </a:prstGeom>
          <a:noFill/>
          <a:ln w="9525">
            <a:noFill/>
            <a:miter lim="800000"/>
            <a:headEnd/>
            <a:tailEnd/>
          </a:ln>
        </p:spPr>
        <p:txBody>
          <a:bodyPr>
            <a:spAutoFit/>
          </a:bodyPr>
          <a:lstStyle/>
          <a:p>
            <a:pPr algn="ctr"/>
            <a:r>
              <a:rPr lang="en-US" sz="1200" b="1">
                <a:solidFill>
                  <a:srgbClr val="FF0000"/>
                </a:solidFill>
              </a:rPr>
              <a:t>Financial services</a:t>
            </a:r>
          </a:p>
        </p:txBody>
      </p:sp>
      <p:sp>
        <p:nvSpPr>
          <p:cNvPr id="3098" name="TextBox 29"/>
          <p:cNvSpPr txBox="1">
            <a:spLocks noChangeArrowheads="1"/>
          </p:cNvSpPr>
          <p:nvPr/>
        </p:nvSpPr>
        <p:spPr bwMode="auto">
          <a:xfrm>
            <a:off x="7086600" y="4800600"/>
            <a:ext cx="1219200" cy="276225"/>
          </a:xfrm>
          <a:prstGeom prst="rect">
            <a:avLst/>
          </a:prstGeom>
          <a:noFill/>
          <a:ln w="9525">
            <a:noFill/>
            <a:miter lim="800000"/>
            <a:headEnd/>
            <a:tailEnd/>
          </a:ln>
        </p:spPr>
        <p:txBody>
          <a:bodyPr>
            <a:spAutoFit/>
          </a:bodyPr>
          <a:lstStyle/>
          <a:p>
            <a:pPr algn="ctr"/>
            <a:r>
              <a:rPr lang="en-US" sz="1200" b="1">
                <a:solidFill>
                  <a:srgbClr val="FF0000"/>
                </a:solidFill>
              </a:rPr>
              <a:t>Bioinnovation</a:t>
            </a:r>
          </a:p>
        </p:txBody>
      </p:sp>
      <p:sp>
        <p:nvSpPr>
          <p:cNvPr id="3099" name="TextBox 30"/>
          <p:cNvSpPr txBox="1">
            <a:spLocks noChangeArrowheads="1"/>
          </p:cNvSpPr>
          <p:nvPr/>
        </p:nvSpPr>
        <p:spPr bwMode="auto">
          <a:xfrm>
            <a:off x="5105400" y="5334000"/>
            <a:ext cx="1219200" cy="276225"/>
          </a:xfrm>
          <a:prstGeom prst="rect">
            <a:avLst/>
          </a:prstGeom>
          <a:noFill/>
          <a:ln w="9525">
            <a:noFill/>
            <a:miter lim="800000"/>
            <a:headEnd/>
            <a:tailEnd/>
          </a:ln>
        </p:spPr>
        <p:txBody>
          <a:bodyPr>
            <a:spAutoFit/>
          </a:bodyPr>
          <a:lstStyle/>
          <a:p>
            <a:pPr algn="ctr"/>
            <a:r>
              <a:rPr lang="en-US" sz="1200" b="1">
                <a:solidFill>
                  <a:srgbClr val="FF0000"/>
                </a:solidFill>
              </a:rPr>
              <a:t>Chemicals</a:t>
            </a:r>
          </a:p>
        </p:txBody>
      </p:sp>
      <p:sp>
        <p:nvSpPr>
          <p:cNvPr id="3100" name="TextBox 31"/>
          <p:cNvSpPr txBox="1">
            <a:spLocks noChangeArrowheads="1"/>
          </p:cNvSpPr>
          <p:nvPr/>
        </p:nvSpPr>
        <p:spPr bwMode="auto">
          <a:xfrm>
            <a:off x="144463" y="2743200"/>
            <a:ext cx="1684337" cy="461963"/>
          </a:xfrm>
          <a:prstGeom prst="rect">
            <a:avLst/>
          </a:prstGeom>
          <a:noFill/>
          <a:ln w="9525">
            <a:noFill/>
            <a:miter lim="800000"/>
            <a:headEnd/>
            <a:tailEnd/>
          </a:ln>
        </p:spPr>
        <p:txBody>
          <a:bodyPr>
            <a:spAutoFit/>
          </a:bodyPr>
          <a:lstStyle/>
          <a:p>
            <a:pPr algn="ctr"/>
            <a:r>
              <a:rPr lang="en-US" sz="1200" b="1">
                <a:solidFill>
                  <a:srgbClr val="FF0000"/>
                </a:solidFill>
              </a:rPr>
              <a:t>Eucalyptus pulp production</a:t>
            </a:r>
          </a:p>
        </p:txBody>
      </p:sp>
      <p:sp>
        <p:nvSpPr>
          <p:cNvPr id="3101" name="TextBox 32"/>
          <p:cNvSpPr txBox="1">
            <a:spLocks noChangeArrowheads="1"/>
          </p:cNvSpPr>
          <p:nvPr/>
        </p:nvSpPr>
        <p:spPr bwMode="auto">
          <a:xfrm>
            <a:off x="1905000" y="3048000"/>
            <a:ext cx="1219200" cy="276225"/>
          </a:xfrm>
          <a:prstGeom prst="rect">
            <a:avLst/>
          </a:prstGeom>
          <a:noFill/>
          <a:ln w="9525">
            <a:noFill/>
            <a:miter lim="800000"/>
            <a:headEnd/>
            <a:tailEnd/>
          </a:ln>
        </p:spPr>
        <p:txBody>
          <a:bodyPr>
            <a:spAutoFit/>
          </a:bodyPr>
          <a:lstStyle/>
          <a:p>
            <a:pPr algn="ctr"/>
            <a:r>
              <a:rPr lang="en-US" sz="1200" b="1">
                <a:solidFill>
                  <a:srgbClr val="FF0000"/>
                </a:solidFill>
              </a:rPr>
              <a:t>Cosmetics</a:t>
            </a:r>
          </a:p>
        </p:txBody>
      </p:sp>
      <p:sp>
        <p:nvSpPr>
          <p:cNvPr id="3102" name="TextBox 33"/>
          <p:cNvSpPr txBox="1">
            <a:spLocks noChangeArrowheads="1"/>
          </p:cNvSpPr>
          <p:nvPr/>
        </p:nvSpPr>
        <p:spPr bwMode="auto">
          <a:xfrm>
            <a:off x="1143000" y="5257800"/>
            <a:ext cx="1295400" cy="276225"/>
          </a:xfrm>
          <a:prstGeom prst="rect">
            <a:avLst/>
          </a:prstGeom>
          <a:noFill/>
          <a:ln w="9525">
            <a:noFill/>
            <a:miter lim="800000"/>
            <a:headEnd/>
            <a:tailEnd/>
          </a:ln>
        </p:spPr>
        <p:txBody>
          <a:bodyPr>
            <a:spAutoFit/>
          </a:bodyPr>
          <a:lstStyle/>
          <a:p>
            <a:pPr algn="ctr"/>
            <a:r>
              <a:rPr lang="en-US" sz="1200" b="1">
                <a:solidFill>
                  <a:srgbClr val="FF0000"/>
                </a:solidFill>
              </a:rPr>
              <a:t>Manufacturing</a:t>
            </a:r>
          </a:p>
        </p:txBody>
      </p:sp>
      <p:sp>
        <p:nvSpPr>
          <p:cNvPr id="3103" name="TextBox 34"/>
          <p:cNvSpPr txBox="1">
            <a:spLocks noChangeArrowheads="1"/>
          </p:cNvSpPr>
          <p:nvPr/>
        </p:nvSpPr>
        <p:spPr bwMode="auto">
          <a:xfrm>
            <a:off x="3048000" y="4648200"/>
            <a:ext cx="1219200" cy="276225"/>
          </a:xfrm>
          <a:prstGeom prst="rect">
            <a:avLst/>
          </a:prstGeom>
          <a:noFill/>
          <a:ln w="9525">
            <a:noFill/>
            <a:miter lim="800000"/>
            <a:headEnd/>
            <a:tailEnd/>
          </a:ln>
        </p:spPr>
        <p:txBody>
          <a:bodyPr>
            <a:spAutoFit/>
          </a:bodyPr>
          <a:lstStyle/>
          <a:p>
            <a:pPr algn="ctr"/>
            <a:r>
              <a:rPr lang="en-US" sz="1200" b="1">
                <a:solidFill>
                  <a:srgbClr val="FF0000"/>
                </a:solidFill>
              </a:rPr>
              <a:t>Mining</a:t>
            </a:r>
          </a:p>
        </p:txBody>
      </p:sp>
      <p:sp>
        <p:nvSpPr>
          <p:cNvPr id="3104" name="TextBox 35"/>
          <p:cNvSpPr txBox="1">
            <a:spLocks noChangeArrowheads="1"/>
          </p:cNvSpPr>
          <p:nvPr/>
        </p:nvSpPr>
        <p:spPr bwMode="auto">
          <a:xfrm>
            <a:off x="457200" y="4419600"/>
            <a:ext cx="2362200" cy="276225"/>
          </a:xfrm>
          <a:prstGeom prst="rect">
            <a:avLst/>
          </a:prstGeom>
          <a:noFill/>
          <a:ln w="9525">
            <a:noFill/>
            <a:miter lim="800000"/>
            <a:headEnd/>
            <a:tailEnd/>
          </a:ln>
        </p:spPr>
        <p:txBody>
          <a:bodyPr>
            <a:spAutoFit/>
          </a:bodyPr>
          <a:lstStyle/>
          <a:p>
            <a:pPr algn="ctr"/>
            <a:r>
              <a:rPr lang="en-US" sz="1200" b="1">
                <a:solidFill>
                  <a:srgbClr val="FF0000"/>
                </a:solidFill>
              </a:rPr>
              <a:t>Waste renewal and recycling</a:t>
            </a:r>
          </a:p>
        </p:txBody>
      </p:sp>
      <p:sp>
        <p:nvSpPr>
          <p:cNvPr id="3105" name="TextBox 36"/>
          <p:cNvSpPr txBox="1">
            <a:spLocks noChangeArrowheads="1"/>
          </p:cNvSpPr>
          <p:nvPr/>
        </p:nvSpPr>
        <p:spPr bwMode="auto">
          <a:xfrm>
            <a:off x="3886200" y="4114800"/>
            <a:ext cx="3124200" cy="276225"/>
          </a:xfrm>
          <a:prstGeom prst="rect">
            <a:avLst/>
          </a:prstGeom>
          <a:noFill/>
          <a:ln w="9525">
            <a:noFill/>
            <a:miter lim="800000"/>
            <a:headEnd/>
            <a:tailEnd/>
          </a:ln>
        </p:spPr>
        <p:txBody>
          <a:bodyPr>
            <a:spAutoFit/>
          </a:bodyPr>
          <a:lstStyle/>
          <a:p>
            <a:pPr algn="ctr"/>
            <a:r>
              <a:rPr lang="en-US" sz="1200" b="1">
                <a:solidFill>
                  <a:srgbClr val="FF0000"/>
                </a:solidFill>
              </a:rPr>
              <a:t>Healthcare, Consumer and Lighting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p:cNvPicPr>
            <a:picLocks noChangeAspect="1" noChangeArrowheads="1"/>
          </p:cNvPicPr>
          <p:nvPr/>
        </p:nvPicPr>
        <p:blipFill>
          <a:blip r:embed="rId2" cstate="print"/>
          <a:srcRect/>
          <a:stretch>
            <a:fillRect/>
          </a:stretch>
        </p:blipFill>
        <p:spPr bwMode="auto">
          <a:xfrm>
            <a:off x="644525" y="2019300"/>
            <a:ext cx="7848600" cy="3924300"/>
          </a:xfrm>
          <a:prstGeom prst="rect">
            <a:avLst/>
          </a:prstGeom>
          <a:noFill/>
          <a:ln w="9525">
            <a:noFill/>
            <a:miter lim="800000"/>
            <a:headEnd/>
            <a:tailEnd/>
          </a:ln>
        </p:spPr>
      </p:pic>
      <p:sp>
        <p:nvSpPr>
          <p:cNvPr id="17411" name="Title 1"/>
          <p:cNvSpPr>
            <a:spLocks noGrp="1"/>
          </p:cNvSpPr>
          <p:nvPr>
            <p:ph type="title"/>
          </p:nvPr>
        </p:nvSpPr>
        <p:spPr>
          <a:xfrm>
            <a:off x="976952" y="400050"/>
            <a:ext cx="7200900" cy="508000"/>
          </a:xfrm>
        </p:spPr>
        <p:txBody>
          <a:bodyPr/>
          <a:lstStyle/>
          <a:p>
            <a:pPr algn="ctr" eaLnBrk="1" hangingPunct="1"/>
            <a:r>
              <a:rPr lang="en-US" dirty="0" smtClean="0">
                <a:ln w="18415" cmpd="sng">
                  <a:solidFill>
                    <a:schemeClr val="bg2"/>
                  </a:solidFill>
                  <a:prstDash val="solid"/>
                </a:ln>
              </a:rPr>
              <a:t>Locations of Companies Doing Integrated Reporting</a:t>
            </a:r>
          </a:p>
        </p:txBody>
      </p:sp>
      <p:sp>
        <p:nvSpPr>
          <p:cNvPr id="17412" name="TextBox 5"/>
          <p:cNvSpPr txBox="1">
            <a:spLocks noChangeArrowheads="1"/>
          </p:cNvSpPr>
          <p:nvPr/>
        </p:nvSpPr>
        <p:spPr bwMode="auto">
          <a:xfrm>
            <a:off x="3352800" y="5181600"/>
            <a:ext cx="2170113" cy="830263"/>
          </a:xfrm>
          <a:prstGeom prst="rect">
            <a:avLst/>
          </a:prstGeom>
          <a:noFill/>
          <a:ln w="9525">
            <a:noFill/>
            <a:miter lim="800000"/>
            <a:headEnd/>
            <a:tailEnd/>
          </a:ln>
        </p:spPr>
        <p:txBody>
          <a:bodyPr wrap="none">
            <a:spAutoFit/>
          </a:bodyPr>
          <a:lstStyle/>
          <a:p>
            <a:r>
              <a:rPr lang="en-US" sz="1600" b="1" u="sng" dirty="0">
                <a:solidFill>
                  <a:schemeClr val="bg2"/>
                </a:solidFill>
              </a:rPr>
              <a:t>Brazil</a:t>
            </a:r>
          </a:p>
          <a:p>
            <a:r>
              <a:rPr lang="en-US" sz="1600" b="1" dirty="0">
                <a:solidFill>
                  <a:schemeClr val="bg2"/>
                </a:solidFill>
              </a:rPr>
              <a:t>Aracruz (now Fibria)</a:t>
            </a:r>
          </a:p>
          <a:p>
            <a:r>
              <a:rPr lang="en-US" sz="1600" b="1" dirty="0">
                <a:solidFill>
                  <a:schemeClr val="bg2"/>
                </a:solidFill>
              </a:rPr>
              <a:t>Natura</a:t>
            </a:r>
          </a:p>
        </p:txBody>
      </p:sp>
      <p:sp>
        <p:nvSpPr>
          <p:cNvPr id="17413" name="TextBox 6"/>
          <p:cNvSpPr txBox="1">
            <a:spLocks noChangeArrowheads="1"/>
          </p:cNvSpPr>
          <p:nvPr/>
        </p:nvSpPr>
        <p:spPr bwMode="auto">
          <a:xfrm>
            <a:off x="379413" y="3352800"/>
            <a:ext cx="2592387" cy="830263"/>
          </a:xfrm>
          <a:prstGeom prst="rect">
            <a:avLst/>
          </a:prstGeom>
          <a:noFill/>
          <a:ln w="9525">
            <a:noFill/>
            <a:miter lim="800000"/>
            <a:headEnd/>
            <a:tailEnd/>
          </a:ln>
        </p:spPr>
        <p:txBody>
          <a:bodyPr wrap="none">
            <a:spAutoFit/>
          </a:bodyPr>
          <a:lstStyle/>
          <a:p>
            <a:r>
              <a:rPr lang="en-US" sz="1600" b="1" u="sng">
                <a:solidFill>
                  <a:schemeClr val="bg2"/>
                </a:solidFill>
              </a:rPr>
              <a:t>U.S.</a:t>
            </a:r>
          </a:p>
          <a:p>
            <a:r>
              <a:rPr lang="en-US" sz="1600" b="1">
                <a:solidFill>
                  <a:schemeClr val="bg2"/>
                </a:solidFill>
              </a:rPr>
              <a:t>American Electric Power</a:t>
            </a:r>
          </a:p>
          <a:p>
            <a:r>
              <a:rPr lang="en-US" sz="1600" b="1">
                <a:solidFill>
                  <a:schemeClr val="bg2"/>
                </a:solidFill>
              </a:rPr>
              <a:t>United Technologies</a:t>
            </a:r>
          </a:p>
        </p:txBody>
      </p:sp>
      <p:sp>
        <p:nvSpPr>
          <p:cNvPr id="4102" name="TextBox 7"/>
          <p:cNvSpPr txBox="1">
            <a:spLocks noChangeArrowheads="1"/>
          </p:cNvSpPr>
          <p:nvPr/>
        </p:nvSpPr>
        <p:spPr bwMode="auto">
          <a:xfrm>
            <a:off x="3478213" y="1676400"/>
            <a:ext cx="5724525" cy="1708150"/>
          </a:xfrm>
          <a:prstGeom prst="rect">
            <a:avLst/>
          </a:prstGeom>
          <a:noFill/>
          <a:ln w="9525">
            <a:noFill/>
            <a:miter lim="800000"/>
            <a:headEnd/>
            <a:tailEnd/>
          </a:ln>
        </p:spPr>
        <p:txBody>
          <a:bodyPr wrap="none">
            <a:spAutoFit/>
          </a:bodyPr>
          <a:lstStyle/>
          <a:p>
            <a:pPr>
              <a:defRPr/>
            </a:pPr>
            <a:r>
              <a:rPr lang="en-US" sz="1500" b="1" u="sng" dirty="0">
                <a:solidFill>
                  <a:schemeClr val="tx1">
                    <a:lumMod val="75000"/>
                  </a:schemeClr>
                </a:solidFill>
              </a:rPr>
              <a:t>Denmark</a:t>
            </a:r>
            <a:r>
              <a:rPr lang="en-US" sz="1500" b="1" dirty="0">
                <a:solidFill>
                  <a:schemeClr val="tx1">
                    <a:lumMod val="75000"/>
                  </a:schemeClr>
                </a:solidFill>
              </a:rPr>
              <a:t>			</a:t>
            </a:r>
            <a:r>
              <a:rPr lang="en-US" sz="1500" b="1" u="sng" dirty="0">
                <a:solidFill>
                  <a:schemeClr val="tx1">
                    <a:lumMod val="75000"/>
                  </a:schemeClr>
                </a:solidFill>
              </a:rPr>
              <a:t>Netherlands</a:t>
            </a:r>
          </a:p>
          <a:p>
            <a:pPr>
              <a:defRPr/>
            </a:pPr>
            <a:r>
              <a:rPr lang="en-US" sz="1500" b="1" dirty="0">
                <a:solidFill>
                  <a:schemeClr val="tx1">
                    <a:lumMod val="75000"/>
                  </a:schemeClr>
                </a:solidFill>
              </a:rPr>
              <a:t>Novo Nordisk, Novozymes	Philips, Rabobank</a:t>
            </a:r>
          </a:p>
          <a:p>
            <a:pPr>
              <a:defRPr/>
            </a:pPr>
            <a:r>
              <a:rPr lang="en-US" sz="1500" b="1" u="sng" dirty="0">
                <a:solidFill>
                  <a:schemeClr val="tx1">
                    <a:lumMod val="75000"/>
                  </a:schemeClr>
                </a:solidFill>
              </a:rPr>
              <a:t>France</a:t>
            </a:r>
            <a:r>
              <a:rPr lang="en-US" sz="1500" b="1" dirty="0">
                <a:solidFill>
                  <a:schemeClr val="tx1">
                    <a:lumMod val="75000"/>
                  </a:schemeClr>
                </a:solidFill>
              </a:rPr>
              <a:t>			TNT, Van Gansewinkel Groep	</a:t>
            </a:r>
          </a:p>
          <a:p>
            <a:pPr>
              <a:defRPr/>
            </a:pPr>
            <a:r>
              <a:rPr lang="en-US" sz="1500" b="1" dirty="0">
                <a:solidFill>
                  <a:schemeClr val="tx1">
                    <a:lumMod val="75000"/>
                  </a:schemeClr>
                </a:solidFill>
              </a:rPr>
              <a:t>Alstom			</a:t>
            </a:r>
            <a:r>
              <a:rPr lang="en-US" sz="1500" b="1" u="sng" dirty="0">
                <a:solidFill>
                  <a:schemeClr val="tx1">
                    <a:lumMod val="75000"/>
                  </a:schemeClr>
                </a:solidFill>
              </a:rPr>
              <a:t>Switzerland</a:t>
            </a:r>
          </a:p>
          <a:p>
            <a:pPr>
              <a:defRPr/>
            </a:pPr>
            <a:r>
              <a:rPr lang="en-US" sz="1500" b="1" u="sng" dirty="0">
                <a:solidFill>
                  <a:schemeClr val="tx1">
                    <a:lumMod val="75000"/>
                  </a:schemeClr>
                </a:solidFill>
              </a:rPr>
              <a:t>Germany</a:t>
            </a:r>
            <a:r>
              <a:rPr lang="en-US" sz="1500" b="1" dirty="0">
                <a:solidFill>
                  <a:schemeClr val="tx1">
                    <a:lumMod val="75000"/>
                  </a:schemeClr>
                </a:solidFill>
              </a:rPr>
              <a:t>			Novartis</a:t>
            </a:r>
          </a:p>
          <a:p>
            <a:pPr>
              <a:defRPr/>
            </a:pPr>
            <a:r>
              <a:rPr lang="en-US" sz="1500" b="1" dirty="0">
                <a:solidFill>
                  <a:schemeClr val="tx1">
                    <a:lumMod val="75000"/>
                  </a:schemeClr>
                </a:solidFill>
              </a:rPr>
              <a:t>BASF			</a:t>
            </a:r>
            <a:r>
              <a:rPr lang="en-US" sz="1500" b="1" u="sng" dirty="0">
                <a:solidFill>
                  <a:schemeClr val="tx1">
                    <a:lumMod val="75000"/>
                  </a:schemeClr>
                </a:solidFill>
              </a:rPr>
              <a:t>U.K.</a:t>
            </a:r>
          </a:p>
          <a:p>
            <a:pPr>
              <a:defRPr/>
            </a:pPr>
            <a:r>
              <a:rPr lang="en-US" sz="1500" b="1" dirty="0">
                <a:solidFill>
                  <a:schemeClr val="tx1">
                    <a:lumMod val="75000"/>
                  </a:schemeClr>
                </a:solidFill>
              </a:rPr>
              <a:t>			Aviva, BT, HSBC</a:t>
            </a:r>
          </a:p>
        </p:txBody>
      </p:sp>
      <p:sp>
        <p:nvSpPr>
          <p:cNvPr id="17415" name="TextBox 6"/>
          <p:cNvSpPr txBox="1">
            <a:spLocks noChangeArrowheads="1"/>
          </p:cNvSpPr>
          <p:nvPr/>
        </p:nvSpPr>
        <p:spPr bwMode="auto">
          <a:xfrm>
            <a:off x="5410200" y="4953000"/>
            <a:ext cx="1689100" cy="584200"/>
          </a:xfrm>
          <a:prstGeom prst="rect">
            <a:avLst/>
          </a:prstGeom>
          <a:noFill/>
          <a:ln w="9525">
            <a:noFill/>
            <a:miter lim="800000"/>
            <a:headEnd/>
            <a:tailEnd/>
          </a:ln>
        </p:spPr>
        <p:txBody>
          <a:bodyPr wrap="none">
            <a:spAutoFit/>
          </a:bodyPr>
          <a:lstStyle/>
          <a:p>
            <a:r>
              <a:rPr lang="en-US" sz="1600" b="1" u="sng">
                <a:solidFill>
                  <a:schemeClr val="bg2"/>
                </a:solidFill>
              </a:rPr>
              <a:t>South Africa</a:t>
            </a:r>
          </a:p>
          <a:p>
            <a:r>
              <a:rPr lang="en-US" sz="1600" b="1">
                <a:solidFill>
                  <a:schemeClr val="bg2"/>
                </a:solidFill>
              </a:rPr>
              <a:t>Anglo Platinum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982640" y="457200"/>
            <a:ext cx="7200900" cy="508000"/>
          </a:xfrm>
        </p:spPr>
        <p:txBody>
          <a:bodyPr/>
          <a:lstStyle/>
          <a:p>
            <a:pPr algn="ctr" eaLnBrk="1" hangingPunct="1"/>
            <a:r>
              <a:rPr lang="en-US" dirty="0" smtClean="0">
                <a:ln w="18415" cmpd="sng">
                  <a:solidFill>
                    <a:schemeClr val="bg2"/>
                  </a:solidFill>
                  <a:prstDash val="solid"/>
                </a:ln>
              </a:rPr>
              <a:t>Timeline for Adoption of </a:t>
            </a:r>
            <a:br>
              <a:rPr lang="en-US" dirty="0" smtClean="0">
                <a:ln w="18415" cmpd="sng">
                  <a:solidFill>
                    <a:schemeClr val="bg2"/>
                  </a:solidFill>
                  <a:prstDash val="solid"/>
                </a:ln>
              </a:rPr>
            </a:br>
            <a:r>
              <a:rPr lang="en-US" dirty="0" smtClean="0">
                <a:ln w="18415" cmpd="sng">
                  <a:solidFill>
                    <a:schemeClr val="bg2"/>
                  </a:solidFill>
                  <a:prstDash val="solid"/>
                </a:ln>
              </a:rPr>
              <a:t>Integrated Reporting</a:t>
            </a:r>
          </a:p>
        </p:txBody>
      </p:sp>
      <p:graphicFrame>
        <p:nvGraphicFramePr>
          <p:cNvPr id="4" name="Table 3"/>
          <p:cNvGraphicFramePr>
            <a:graphicFrameLocks noGrp="1"/>
          </p:cNvGraphicFramePr>
          <p:nvPr/>
        </p:nvGraphicFramePr>
        <p:xfrm>
          <a:off x="2321256" y="1456680"/>
          <a:ext cx="4495800" cy="5449824"/>
        </p:xfrm>
        <a:graphic>
          <a:graphicData uri="http://schemas.openxmlformats.org/drawingml/2006/table">
            <a:tbl>
              <a:tblPr/>
              <a:tblGrid>
                <a:gridCol w="1067753"/>
                <a:gridCol w="3428047"/>
              </a:tblGrid>
              <a:tr h="320040">
                <a:tc>
                  <a:txBody>
                    <a:bodyPr/>
                    <a:lstStyle/>
                    <a:p>
                      <a:pPr marL="0" marR="0" algn="ctr">
                        <a:lnSpc>
                          <a:spcPct val="120000"/>
                        </a:lnSpc>
                        <a:spcBef>
                          <a:spcPts val="0"/>
                        </a:spcBef>
                        <a:spcAft>
                          <a:spcPts val="0"/>
                        </a:spcAft>
                      </a:pPr>
                      <a:r>
                        <a:rPr lang="en-US" sz="1600" b="1" dirty="0">
                          <a:solidFill>
                            <a:srgbClr val="000000"/>
                          </a:solidFill>
                          <a:latin typeface="Calibri"/>
                          <a:ea typeface="Calibri"/>
                          <a:cs typeface="Times New Roman"/>
                        </a:rPr>
                        <a:t>Year </a:t>
                      </a:r>
                      <a:endParaRPr lang="en-US" sz="16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pPr>
                      <a:r>
                        <a:rPr lang="en-US" sz="1600" b="1" dirty="0">
                          <a:solidFill>
                            <a:srgbClr val="000000"/>
                          </a:solidFill>
                          <a:latin typeface="Calibri"/>
                          <a:ea typeface="Calibri"/>
                          <a:cs typeface="Times New Roman"/>
                        </a:rPr>
                        <a:t>First integrated report </a:t>
                      </a:r>
                      <a:endParaRPr lang="en-US" sz="16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lnSpc>
                          <a:spcPct val="120000"/>
                        </a:lnSpc>
                        <a:spcBef>
                          <a:spcPts val="0"/>
                        </a:spcBef>
                        <a:spcAft>
                          <a:spcPts val="0"/>
                        </a:spcAft>
                      </a:pPr>
                      <a:r>
                        <a:rPr lang="en-US" sz="1700" b="1" dirty="0">
                          <a:solidFill>
                            <a:srgbClr val="000000"/>
                          </a:solidFill>
                          <a:latin typeface="Calibri"/>
                          <a:ea typeface="Calibri"/>
                          <a:cs typeface="Times New Roman"/>
                        </a:rPr>
                        <a:t>2002</a:t>
                      </a:r>
                      <a:endParaRPr lang="en-US" sz="17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nSpc>
                          <a:spcPct val="105000"/>
                        </a:lnSpc>
                        <a:spcBef>
                          <a:spcPts val="0"/>
                        </a:spcBef>
                        <a:spcAft>
                          <a:spcPts val="0"/>
                        </a:spcAft>
                      </a:pPr>
                      <a:r>
                        <a:rPr lang="en-US" sz="1700" b="1" dirty="0">
                          <a:solidFill>
                            <a:srgbClr val="000000"/>
                          </a:solidFill>
                          <a:latin typeface="Calibri"/>
                          <a:ea typeface="Calibri"/>
                          <a:cs typeface="Times New Roman"/>
                        </a:rPr>
                        <a:t>Novozymes </a:t>
                      </a:r>
                      <a:endParaRPr lang="en-US" sz="17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274320">
                <a:tc>
                  <a:txBody>
                    <a:bodyPr/>
                    <a:lstStyle/>
                    <a:p>
                      <a:pPr marL="0" marR="0" algn="ctr">
                        <a:lnSpc>
                          <a:spcPct val="120000"/>
                        </a:lnSpc>
                        <a:spcBef>
                          <a:spcPts val="0"/>
                        </a:spcBef>
                        <a:spcAft>
                          <a:spcPts val="0"/>
                        </a:spcAft>
                      </a:pPr>
                      <a:r>
                        <a:rPr lang="en-US" sz="1700" b="1" dirty="0">
                          <a:solidFill>
                            <a:srgbClr val="000000"/>
                          </a:solidFill>
                          <a:latin typeface="Calibri"/>
                          <a:ea typeface="Calibri"/>
                          <a:cs typeface="Times New Roman"/>
                        </a:rPr>
                        <a:t>2003</a:t>
                      </a:r>
                      <a:endParaRPr lang="en-US" sz="1700" dirty="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marL="0" marR="0">
                        <a:lnSpc>
                          <a:spcPct val="105000"/>
                        </a:lnSpc>
                        <a:spcBef>
                          <a:spcPts val="0"/>
                        </a:spcBef>
                        <a:spcAft>
                          <a:spcPts val="0"/>
                        </a:spcAft>
                      </a:pPr>
                      <a:r>
                        <a:rPr lang="en-US" sz="1700" b="1" dirty="0">
                          <a:solidFill>
                            <a:srgbClr val="000000"/>
                          </a:solidFill>
                          <a:latin typeface="Calibri"/>
                          <a:ea typeface="Calibri"/>
                          <a:cs typeface="Times New Roman"/>
                        </a:rPr>
                        <a:t>Natura </a:t>
                      </a:r>
                      <a:endParaRPr lang="en-US" sz="1700" dirty="0">
                        <a:solidFill>
                          <a:srgbClr val="000000"/>
                        </a:solidFill>
                        <a:latin typeface="Calibri"/>
                        <a:ea typeface="Calibri"/>
                        <a:cs typeface="Times New Roman"/>
                      </a:endParaRPr>
                    </a:p>
                  </a:txBody>
                  <a:tcPr marL="68580" marR="68580" marT="0" marB="0" anchor="ctr">
                    <a:lnL>
                      <a:noFill/>
                    </a:lnL>
                    <a:lnR>
                      <a:noFill/>
                    </a:lnR>
                    <a:lnT>
                      <a:noFill/>
                    </a:lnT>
                    <a:lnB>
                      <a:noFill/>
                    </a:lnB>
                  </a:tcPr>
                </a:tc>
              </a:tr>
              <a:tr h="274320">
                <a:tc>
                  <a:txBody>
                    <a:bodyPr/>
                    <a:lstStyle/>
                    <a:p>
                      <a:pPr marL="0" marR="0" algn="ctr">
                        <a:lnSpc>
                          <a:spcPct val="120000"/>
                        </a:lnSpc>
                        <a:spcBef>
                          <a:spcPts val="0"/>
                        </a:spcBef>
                        <a:spcAft>
                          <a:spcPts val="0"/>
                        </a:spcAft>
                      </a:pPr>
                      <a:r>
                        <a:rPr lang="en-US" sz="1700" b="1" dirty="0">
                          <a:solidFill>
                            <a:srgbClr val="000000"/>
                          </a:solidFill>
                          <a:latin typeface="Calibri"/>
                          <a:ea typeface="Calibri"/>
                          <a:cs typeface="Times New Roman"/>
                        </a:rPr>
                        <a:t>2004</a:t>
                      </a:r>
                      <a:endParaRPr lang="en-US" sz="1700" dirty="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C0C0C0"/>
                    </a:solidFill>
                  </a:tcPr>
                </a:tc>
                <a:tc>
                  <a:txBody>
                    <a:bodyPr/>
                    <a:lstStyle/>
                    <a:p>
                      <a:pPr marL="0" marR="0">
                        <a:lnSpc>
                          <a:spcPct val="105000"/>
                        </a:lnSpc>
                        <a:spcBef>
                          <a:spcPts val="0"/>
                        </a:spcBef>
                        <a:spcAft>
                          <a:spcPts val="0"/>
                        </a:spcAft>
                      </a:pPr>
                      <a:r>
                        <a:rPr lang="en-US" sz="1700" b="1" dirty="0">
                          <a:solidFill>
                            <a:srgbClr val="000000"/>
                          </a:solidFill>
                          <a:latin typeface="Calibri"/>
                          <a:ea typeface="Calibri"/>
                          <a:cs typeface="Times New Roman"/>
                        </a:rPr>
                        <a:t>Novo Nordisk</a:t>
                      </a:r>
                      <a:endParaRPr lang="en-US" sz="1700" dirty="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C0C0C0"/>
                    </a:solidFill>
                  </a:tcPr>
                </a:tc>
              </a:tr>
              <a:tr h="182880">
                <a:tc>
                  <a:txBody>
                    <a:bodyPr/>
                    <a:lstStyle/>
                    <a:p>
                      <a:pPr marL="0" marR="0" algn="ctr">
                        <a:lnSpc>
                          <a:spcPct val="120000"/>
                        </a:lnSpc>
                        <a:spcBef>
                          <a:spcPts val="0"/>
                        </a:spcBef>
                        <a:spcAft>
                          <a:spcPts val="0"/>
                        </a:spcAft>
                      </a:pPr>
                      <a:r>
                        <a:rPr lang="en-US" sz="1700" b="1" dirty="0">
                          <a:solidFill>
                            <a:srgbClr val="000000"/>
                          </a:solidFill>
                          <a:latin typeface="Calibri"/>
                          <a:ea typeface="Calibri"/>
                          <a:cs typeface="Times New Roman"/>
                        </a:rPr>
                        <a:t>2005</a:t>
                      </a:r>
                      <a:endParaRPr lang="en-US" sz="1700" dirty="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nSpc>
                          <a:spcPct val="105000"/>
                        </a:lnSpc>
                      </a:pPr>
                      <a:endParaRPr lang="en-US" sz="1700" dirty="0">
                        <a:solidFill>
                          <a:srgbClr val="000000"/>
                        </a:solidFill>
                        <a:latin typeface="Calibri"/>
                      </a:endParaRPr>
                    </a:p>
                  </a:txBody>
                  <a:tcPr marL="68580" marR="68580" marT="0" marB="0" anchor="ctr">
                    <a:lnL>
                      <a:noFill/>
                    </a:lnL>
                    <a:lnR>
                      <a:noFill/>
                    </a:lnR>
                    <a:lnT>
                      <a:noFill/>
                    </a:lnT>
                    <a:lnB>
                      <a:noFill/>
                    </a:lnB>
                  </a:tcPr>
                </a:tc>
              </a:tr>
              <a:tr h="274320">
                <a:tc>
                  <a:txBody>
                    <a:bodyPr/>
                    <a:lstStyle/>
                    <a:p>
                      <a:pPr marL="0" marR="0" algn="ctr">
                        <a:lnSpc>
                          <a:spcPct val="120000"/>
                        </a:lnSpc>
                        <a:spcBef>
                          <a:spcPts val="0"/>
                        </a:spcBef>
                        <a:spcAft>
                          <a:spcPts val="0"/>
                        </a:spcAft>
                      </a:pPr>
                      <a:r>
                        <a:rPr lang="en-US" sz="1700" b="1" dirty="0">
                          <a:solidFill>
                            <a:srgbClr val="000000"/>
                          </a:solidFill>
                          <a:latin typeface="Calibri"/>
                          <a:ea typeface="Calibri"/>
                          <a:cs typeface="Times New Roman"/>
                        </a:rPr>
                        <a:t>2006</a:t>
                      </a:r>
                      <a:endParaRPr lang="en-US" sz="1700" dirty="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C0C0C0"/>
                    </a:solidFill>
                  </a:tcPr>
                </a:tc>
                <a:tc>
                  <a:txBody>
                    <a:bodyPr/>
                    <a:lstStyle/>
                    <a:p>
                      <a:pPr marL="0" marR="0">
                        <a:lnSpc>
                          <a:spcPct val="105000"/>
                        </a:lnSpc>
                        <a:spcBef>
                          <a:spcPts val="0"/>
                        </a:spcBef>
                        <a:spcAft>
                          <a:spcPts val="0"/>
                        </a:spcAft>
                      </a:pPr>
                      <a:r>
                        <a:rPr lang="en-US" sz="1700" b="1" dirty="0">
                          <a:solidFill>
                            <a:srgbClr val="000000"/>
                          </a:solidFill>
                          <a:latin typeface="Calibri"/>
                          <a:ea typeface="Calibri"/>
                          <a:cs typeface="Times New Roman"/>
                        </a:rPr>
                        <a:t>Aracruz (now Fibria)</a:t>
                      </a:r>
                      <a:endParaRPr lang="en-US" sz="1700" dirty="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C0C0C0"/>
                    </a:solidFill>
                  </a:tcPr>
                </a:tc>
              </a:tr>
              <a:tr h="274320">
                <a:tc>
                  <a:txBody>
                    <a:bodyPr/>
                    <a:lstStyle/>
                    <a:p>
                      <a:pPr marL="0" marR="0" algn="ctr">
                        <a:lnSpc>
                          <a:spcPct val="120000"/>
                        </a:lnSpc>
                        <a:spcBef>
                          <a:spcPts val="0"/>
                        </a:spcBef>
                        <a:spcAft>
                          <a:spcPts val="0"/>
                        </a:spcAft>
                      </a:pPr>
                      <a:r>
                        <a:rPr lang="en-US" sz="1700" b="1" dirty="0">
                          <a:solidFill>
                            <a:srgbClr val="000000"/>
                          </a:solidFill>
                          <a:latin typeface="Calibri"/>
                          <a:ea typeface="Calibri"/>
                          <a:cs typeface="Times New Roman"/>
                        </a:rPr>
                        <a:t>2007</a:t>
                      </a:r>
                      <a:endParaRPr lang="en-US" sz="1700" dirty="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marL="0" marR="0">
                        <a:lnSpc>
                          <a:spcPct val="105000"/>
                        </a:lnSpc>
                        <a:spcBef>
                          <a:spcPts val="0"/>
                        </a:spcBef>
                        <a:spcAft>
                          <a:spcPts val="0"/>
                        </a:spcAft>
                      </a:pPr>
                      <a:r>
                        <a:rPr lang="en-US" sz="1700" b="1" dirty="0">
                          <a:solidFill>
                            <a:srgbClr val="000000"/>
                          </a:solidFill>
                          <a:latin typeface="Calibri"/>
                          <a:ea typeface="Calibri"/>
                          <a:cs typeface="Times New Roman"/>
                        </a:rPr>
                        <a:t>BASF </a:t>
                      </a:r>
                      <a:endParaRPr lang="en-US" sz="1700" dirty="0">
                        <a:solidFill>
                          <a:srgbClr val="000000"/>
                        </a:solidFill>
                        <a:latin typeface="Calibri"/>
                        <a:ea typeface="Calibri"/>
                        <a:cs typeface="Times New Roman"/>
                      </a:endParaRPr>
                    </a:p>
                  </a:txBody>
                  <a:tcPr marL="68580" marR="68580" marT="0" marB="0" anchor="ctr">
                    <a:lnL>
                      <a:noFill/>
                    </a:lnL>
                    <a:lnR>
                      <a:noFill/>
                    </a:lnR>
                    <a:lnT>
                      <a:noFill/>
                    </a:lnT>
                    <a:lnB>
                      <a:noFill/>
                    </a:lnB>
                  </a:tcPr>
                </a:tc>
              </a:tr>
              <a:tr h="2103120">
                <a:tc>
                  <a:txBody>
                    <a:bodyPr/>
                    <a:lstStyle/>
                    <a:p>
                      <a:pPr marL="0" marR="0" algn="ctr">
                        <a:lnSpc>
                          <a:spcPct val="120000"/>
                        </a:lnSpc>
                        <a:spcBef>
                          <a:spcPts val="0"/>
                        </a:spcBef>
                        <a:spcAft>
                          <a:spcPts val="0"/>
                        </a:spcAft>
                      </a:pPr>
                      <a:r>
                        <a:rPr lang="en-US" sz="1700" b="1" dirty="0">
                          <a:solidFill>
                            <a:srgbClr val="000000"/>
                          </a:solidFill>
                          <a:latin typeface="Calibri"/>
                          <a:ea typeface="Calibri"/>
                          <a:cs typeface="Times New Roman"/>
                        </a:rPr>
                        <a:t>2008</a:t>
                      </a:r>
                      <a:endParaRPr lang="en-US" sz="1700" dirty="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C0C0C0"/>
                    </a:solidFill>
                  </a:tcPr>
                </a:tc>
                <a:tc>
                  <a:txBody>
                    <a:bodyPr/>
                    <a:lstStyle/>
                    <a:p>
                      <a:pPr marL="0" marR="0">
                        <a:lnSpc>
                          <a:spcPct val="105000"/>
                        </a:lnSpc>
                        <a:spcBef>
                          <a:spcPts val="0"/>
                        </a:spcBef>
                        <a:spcAft>
                          <a:spcPts val="0"/>
                        </a:spcAft>
                      </a:pPr>
                      <a:r>
                        <a:rPr lang="en-US" sz="1700" b="1" dirty="0">
                          <a:solidFill>
                            <a:srgbClr val="000000"/>
                          </a:solidFill>
                          <a:latin typeface="Calibri"/>
                          <a:ea typeface="Calibri"/>
                          <a:cs typeface="Times New Roman"/>
                        </a:rPr>
                        <a:t>Alstom</a:t>
                      </a:r>
                      <a:endParaRPr lang="en-US" sz="1700" dirty="0">
                        <a:solidFill>
                          <a:srgbClr val="000000"/>
                        </a:solidFill>
                        <a:latin typeface="Calibri"/>
                        <a:ea typeface="Calibri"/>
                        <a:cs typeface="Times New Roman"/>
                      </a:endParaRPr>
                    </a:p>
                    <a:p>
                      <a:pPr marL="0" marR="0">
                        <a:lnSpc>
                          <a:spcPct val="105000"/>
                        </a:lnSpc>
                        <a:spcBef>
                          <a:spcPts val="0"/>
                        </a:spcBef>
                        <a:spcAft>
                          <a:spcPts val="0"/>
                        </a:spcAft>
                      </a:pPr>
                      <a:r>
                        <a:rPr lang="en-US" sz="1700" b="1" dirty="0">
                          <a:solidFill>
                            <a:srgbClr val="000000"/>
                          </a:solidFill>
                          <a:latin typeface="Calibri"/>
                          <a:ea typeface="Calibri"/>
                          <a:cs typeface="Times New Roman"/>
                        </a:rPr>
                        <a:t>Aviva</a:t>
                      </a:r>
                      <a:endParaRPr lang="en-US" sz="1700" dirty="0">
                        <a:solidFill>
                          <a:srgbClr val="000000"/>
                        </a:solidFill>
                        <a:latin typeface="Calibri"/>
                        <a:ea typeface="Calibri"/>
                        <a:cs typeface="Times New Roman"/>
                      </a:endParaRPr>
                    </a:p>
                    <a:p>
                      <a:pPr marL="0" marR="0">
                        <a:lnSpc>
                          <a:spcPct val="105000"/>
                        </a:lnSpc>
                        <a:spcBef>
                          <a:spcPts val="0"/>
                        </a:spcBef>
                        <a:spcAft>
                          <a:spcPts val="0"/>
                        </a:spcAft>
                      </a:pPr>
                      <a:r>
                        <a:rPr lang="en-US" sz="1700" b="1" dirty="0">
                          <a:solidFill>
                            <a:srgbClr val="000000"/>
                          </a:solidFill>
                          <a:latin typeface="Calibri"/>
                          <a:ea typeface="Calibri"/>
                          <a:cs typeface="Times New Roman"/>
                        </a:rPr>
                        <a:t>BT</a:t>
                      </a:r>
                      <a:endParaRPr lang="en-US" sz="1700" dirty="0">
                        <a:solidFill>
                          <a:srgbClr val="000000"/>
                        </a:solidFill>
                        <a:latin typeface="Calibri"/>
                        <a:ea typeface="Calibri"/>
                        <a:cs typeface="Times New Roman"/>
                      </a:endParaRPr>
                    </a:p>
                    <a:p>
                      <a:pPr marL="0" marR="0">
                        <a:lnSpc>
                          <a:spcPct val="105000"/>
                        </a:lnSpc>
                        <a:spcBef>
                          <a:spcPts val="0"/>
                        </a:spcBef>
                        <a:spcAft>
                          <a:spcPts val="0"/>
                        </a:spcAft>
                      </a:pPr>
                      <a:r>
                        <a:rPr lang="en-US" sz="1700" b="1" dirty="0">
                          <a:solidFill>
                            <a:srgbClr val="000000"/>
                          </a:solidFill>
                          <a:latin typeface="Calibri"/>
                          <a:ea typeface="Calibri"/>
                          <a:cs typeface="Times New Roman"/>
                        </a:rPr>
                        <a:t>HSBC</a:t>
                      </a:r>
                      <a:endParaRPr lang="en-US" sz="1700" dirty="0">
                        <a:solidFill>
                          <a:srgbClr val="000000"/>
                        </a:solidFill>
                        <a:latin typeface="Calibri"/>
                        <a:ea typeface="Calibri"/>
                        <a:cs typeface="Times New Roman"/>
                      </a:endParaRPr>
                    </a:p>
                    <a:p>
                      <a:pPr marL="0" marR="0">
                        <a:lnSpc>
                          <a:spcPct val="105000"/>
                        </a:lnSpc>
                        <a:spcBef>
                          <a:spcPts val="0"/>
                        </a:spcBef>
                        <a:spcAft>
                          <a:spcPts val="0"/>
                        </a:spcAft>
                      </a:pPr>
                      <a:r>
                        <a:rPr lang="en-US" sz="1700" b="1" dirty="0">
                          <a:solidFill>
                            <a:srgbClr val="000000"/>
                          </a:solidFill>
                          <a:latin typeface="Calibri"/>
                          <a:ea typeface="Calibri"/>
                          <a:cs typeface="Times New Roman"/>
                        </a:rPr>
                        <a:t>Novartis</a:t>
                      </a:r>
                      <a:endParaRPr lang="en-US" sz="1700" dirty="0">
                        <a:solidFill>
                          <a:srgbClr val="000000"/>
                        </a:solidFill>
                        <a:latin typeface="Calibri"/>
                        <a:ea typeface="Calibri"/>
                        <a:cs typeface="Times New Roman"/>
                      </a:endParaRPr>
                    </a:p>
                    <a:p>
                      <a:pPr marL="0" marR="0">
                        <a:lnSpc>
                          <a:spcPct val="105000"/>
                        </a:lnSpc>
                        <a:spcBef>
                          <a:spcPts val="0"/>
                        </a:spcBef>
                        <a:spcAft>
                          <a:spcPts val="0"/>
                        </a:spcAft>
                      </a:pPr>
                      <a:r>
                        <a:rPr lang="en-US" sz="1700" b="1" dirty="0">
                          <a:solidFill>
                            <a:srgbClr val="000000"/>
                          </a:solidFill>
                          <a:latin typeface="Calibri"/>
                          <a:ea typeface="Calibri"/>
                          <a:cs typeface="Times New Roman"/>
                        </a:rPr>
                        <a:t>Philips</a:t>
                      </a:r>
                      <a:endParaRPr lang="en-US" sz="1700" dirty="0">
                        <a:solidFill>
                          <a:srgbClr val="000000"/>
                        </a:solidFill>
                        <a:latin typeface="Calibri"/>
                        <a:ea typeface="Calibri"/>
                        <a:cs typeface="Times New Roman"/>
                      </a:endParaRPr>
                    </a:p>
                    <a:p>
                      <a:pPr marL="0" marR="0">
                        <a:lnSpc>
                          <a:spcPct val="105000"/>
                        </a:lnSpc>
                        <a:spcBef>
                          <a:spcPts val="0"/>
                        </a:spcBef>
                        <a:spcAft>
                          <a:spcPts val="0"/>
                        </a:spcAft>
                      </a:pPr>
                      <a:r>
                        <a:rPr lang="en-US" sz="1700" b="1" dirty="0">
                          <a:solidFill>
                            <a:srgbClr val="000000"/>
                          </a:solidFill>
                          <a:latin typeface="Calibri"/>
                          <a:ea typeface="Calibri"/>
                          <a:cs typeface="Times New Roman"/>
                        </a:rPr>
                        <a:t>United Technologies</a:t>
                      </a:r>
                      <a:endParaRPr lang="en-US" sz="1700" dirty="0">
                        <a:solidFill>
                          <a:srgbClr val="000000"/>
                        </a:solidFill>
                        <a:latin typeface="Calibri"/>
                        <a:ea typeface="Calibri"/>
                        <a:cs typeface="Times New Roman"/>
                      </a:endParaRPr>
                    </a:p>
                    <a:p>
                      <a:pPr marL="0" marR="0">
                        <a:lnSpc>
                          <a:spcPct val="105000"/>
                        </a:lnSpc>
                        <a:spcBef>
                          <a:spcPts val="0"/>
                        </a:spcBef>
                        <a:spcAft>
                          <a:spcPts val="0"/>
                        </a:spcAft>
                      </a:pPr>
                      <a:r>
                        <a:rPr lang="en-US" sz="1700" b="1" dirty="0">
                          <a:solidFill>
                            <a:srgbClr val="000000"/>
                          </a:solidFill>
                          <a:latin typeface="Calibri"/>
                          <a:ea typeface="Calibri"/>
                          <a:cs typeface="Times New Roman"/>
                        </a:rPr>
                        <a:t>Van Gansewinkel Groep </a:t>
                      </a:r>
                      <a:endParaRPr lang="en-US" sz="1700" dirty="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C0C0C0"/>
                    </a:solidFill>
                  </a:tcPr>
                </a:tc>
              </a:tr>
              <a:tr h="1005840">
                <a:tc>
                  <a:txBody>
                    <a:bodyPr/>
                    <a:lstStyle/>
                    <a:p>
                      <a:pPr marL="0" marR="0" algn="ctr">
                        <a:lnSpc>
                          <a:spcPct val="120000"/>
                        </a:lnSpc>
                        <a:spcBef>
                          <a:spcPts val="0"/>
                        </a:spcBef>
                        <a:spcAft>
                          <a:spcPts val="0"/>
                        </a:spcAft>
                      </a:pPr>
                      <a:r>
                        <a:rPr lang="en-US" sz="1700" b="1" dirty="0">
                          <a:solidFill>
                            <a:srgbClr val="000000"/>
                          </a:solidFill>
                          <a:latin typeface="Calibri"/>
                          <a:ea typeface="Calibri"/>
                          <a:cs typeface="Times New Roman"/>
                        </a:rPr>
                        <a:t>2009</a:t>
                      </a:r>
                      <a:endParaRPr lang="en-US" sz="1700" dirty="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700" b="1" dirty="0">
                          <a:solidFill>
                            <a:srgbClr val="000000"/>
                          </a:solidFill>
                          <a:latin typeface="Calibri"/>
                          <a:ea typeface="Calibri"/>
                          <a:cs typeface="Times New Roman"/>
                        </a:rPr>
                        <a:t>American Electric Power</a:t>
                      </a:r>
                      <a:endParaRPr lang="en-US" sz="1700" dirty="0">
                        <a:solidFill>
                          <a:srgbClr val="000000"/>
                        </a:solidFill>
                        <a:latin typeface="Calibri"/>
                        <a:ea typeface="Calibri"/>
                        <a:cs typeface="Times New Roman"/>
                      </a:endParaRPr>
                    </a:p>
                    <a:p>
                      <a:pPr marL="0" marR="0">
                        <a:lnSpc>
                          <a:spcPct val="105000"/>
                        </a:lnSpc>
                        <a:spcBef>
                          <a:spcPts val="0"/>
                        </a:spcBef>
                        <a:spcAft>
                          <a:spcPts val="0"/>
                        </a:spcAft>
                      </a:pPr>
                      <a:r>
                        <a:rPr lang="en-US" sz="1700" b="1" dirty="0" smtClean="0">
                          <a:solidFill>
                            <a:srgbClr val="000000"/>
                          </a:solidFill>
                          <a:latin typeface="Calibri"/>
                          <a:ea typeface="Calibri"/>
                          <a:cs typeface="Times New Roman"/>
                        </a:rPr>
                        <a:t>Anglo Platinum</a:t>
                      </a:r>
                    </a:p>
                    <a:p>
                      <a:pPr marL="0" marR="0">
                        <a:lnSpc>
                          <a:spcPct val="105000"/>
                        </a:lnSpc>
                        <a:spcBef>
                          <a:spcPts val="0"/>
                        </a:spcBef>
                        <a:spcAft>
                          <a:spcPts val="0"/>
                        </a:spcAft>
                      </a:pPr>
                      <a:r>
                        <a:rPr lang="en-US" sz="1700" b="1" dirty="0" smtClean="0">
                          <a:solidFill>
                            <a:srgbClr val="000000"/>
                          </a:solidFill>
                          <a:latin typeface="Calibri"/>
                          <a:ea typeface="Calibri"/>
                          <a:cs typeface="Times New Roman"/>
                        </a:rPr>
                        <a:t>Rabobank</a:t>
                      </a:r>
                    </a:p>
                    <a:p>
                      <a:pPr marL="0" marR="0">
                        <a:lnSpc>
                          <a:spcPct val="105000"/>
                        </a:lnSpc>
                        <a:spcBef>
                          <a:spcPts val="0"/>
                        </a:spcBef>
                        <a:spcAft>
                          <a:spcPts val="0"/>
                        </a:spcAft>
                      </a:pPr>
                      <a:r>
                        <a:rPr lang="en-US" sz="1700" b="1" dirty="0" smtClean="0">
                          <a:solidFill>
                            <a:srgbClr val="000000"/>
                          </a:solidFill>
                          <a:latin typeface="Calibri"/>
                          <a:ea typeface="Calibri"/>
                          <a:cs typeface="Times New Roman"/>
                        </a:rPr>
                        <a:t>TNT Logistics</a:t>
                      </a:r>
                      <a:endParaRPr lang="en-US" sz="1700" dirty="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84912" y="400050"/>
            <a:ext cx="7200900" cy="508000"/>
          </a:xfrm>
        </p:spPr>
        <p:txBody>
          <a:bodyPr/>
          <a:lstStyle/>
          <a:p>
            <a:pPr algn="ctr"/>
            <a:r>
              <a:rPr lang="en-US" dirty="0" smtClean="0">
                <a:ln w="18415" cmpd="sng">
                  <a:solidFill>
                    <a:schemeClr val="bg2"/>
                  </a:solidFill>
                  <a:prstDash val="solid"/>
                </a:ln>
              </a:rPr>
              <a:t>Market Cap and Revenues for </a:t>
            </a:r>
            <a:br>
              <a:rPr lang="en-US" dirty="0" smtClean="0">
                <a:ln w="18415" cmpd="sng">
                  <a:solidFill>
                    <a:schemeClr val="bg2"/>
                  </a:solidFill>
                  <a:prstDash val="solid"/>
                </a:ln>
              </a:rPr>
            </a:br>
            <a:r>
              <a:rPr lang="en-US" dirty="0" smtClean="0">
                <a:ln w="18415" cmpd="sng">
                  <a:solidFill>
                    <a:schemeClr val="bg2"/>
                  </a:solidFill>
                  <a:prstDash val="solid"/>
                </a:ln>
              </a:rPr>
              <a:t>One Report Companies</a:t>
            </a:r>
          </a:p>
        </p:txBody>
      </p:sp>
      <p:sp>
        <p:nvSpPr>
          <p:cNvPr id="20541" name="TextBox 3"/>
          <p:cNvSpPr txBox="1">
            <a:spLocks noChangeArrowheads="1"/>
          </p:cNvSpPr>
          <p:nvPr/>
        </p:nvSpPr>
        <p:spPr bwMode="auto">
          <a:xfrm>
            <a:off x="1594445" y="6581775"/>
            <a:ext cx="5991897" cy="276999"/>
          </a:xfrm>
          <a:prstGeom prst="rect">
            <a:avLst/>
          </a:prstGeom>
          <a:noFill/>
          <a:ln w="9525">
            <a:noFill/>
            <a:miter lim="800000"/>
            <a:headEnd/>
            <a:tailEnd/>
          </a:ln>
        </p:spPr>
        <p:txBody>
          <a:bodyPr wrap="none">
            <a:spAutoFit/>
          </a:bodyPr>
          <a:lstStyle/>
          <a:p>
            <a:r>
              <a:rPr lang="en-US" sz="1200" baseline="30000" dirty="0">
                <a:solidFill>
                  <a:schemeClr val="bg2"/>
                </a:solidFill>
              </a:rPr>
              <a:t>1</a:t>
            </a:r>
            <a:r>
              <a:rPr lang="en-US" sz="1200" dirty="0">
                <a:solidFill>
                  <a:schemeClr val="bg2"/>
                </a:solidFill>
              </a:rPr>
              <a:t> </a:t>
            </a:r>
            <a:r>
              <a:rPr lang="en-US" sz="1200" dirty="0" smtClean="0">
                <a:solidFill>
                  <a:schemeClr val="bg2"/>
                </a:solidFill>
              </a:rPr>
              <a:t>Market cap as of 4/27-4/28/10; </a:t>
            </a:r>
            <a:r>
              <a:rPr lang="en-US" sz="1200" baseline="30000" dirty="0" smtClean="0">
                <a:solidFill>
                  <a:schemeClr val="bg2"/>
                </a:solidFill>
              </a:rPr>
              <a:t>2 </a:t>
            </a:r>
            <a:r>
              <a:rPr lang="en-US" sz="1200" dirty="0" smtClean="0">
                <a:solidFill>
                  <a:schemeClr val="bg2"/>
                </a:solidFill>
              </a:rPr>
              <a:t>Revenues </a:t>
            </a:r>
            <a:r>
              <a:rPr lang="en-US" sz="1200" dirty="0">
                <a:solidFill>
                  <a:schemeClr val="bg2"/>
                </a:solidFill>
              </a:rPr>
              <a:t>as of 12/31/09 except Alstom (3/31/09</a:t>
            </a:r>
            <a:r>
              <a:rPr lang="en-US" sz="1200" dirty="0" smtClean="0">
                <a:solidFill>
                  <a:schemeClr val="bg2"/>
                </a:solidFill>
              </a:rPr>
              <a:t>).</a:t>
            </a:r>
            <a:endParaRPr lang="en-US" sz="1200" dirty="0">
              <a:solidFill>
                <a:schemeClr val="bg2"/>
              </a:solidFill>
            </a:endParaRPr>
          </a:p>
        </p:txBody>
      </p:sp>
      <p:graphicFrame>
        <p:nvGraphicFramePr>
          <p:cNvPr id="7" name="Table 6"/>
          <p:cNvGraphicFramePr>
            <a:graphicFrameLocks noGrp="1"/>
          </p:cNvGraphicFramePr>
          <p:nvPr/>
        </p:nvGraphicFramePr>
        <p:xfrm>
          <a:off x="1289649" y="1447800"/>
          <a:ext cx="6580559" cy="5111184"/>
        </p:xfrm>
        <a:graphic>
          <a:graphicData uri="http://schemas.openxmlformats.org/drawingml/2006/table">
            <a:tbl>
              <a:tblPr/>
              <a:tblGrid>
                <a:gridCol w="2805157"/>
                <a:gridCol w="2445521"/>
                <a:gridCol w="1329881"/>
              </a:tblGrid>
              <a:tr h="320040">
                <a:tc>
                  <a:txBody>
                    <a:bodyPr/>
                    <a:lstStyle/>
                    <a:p>
                      <a:pPr algn="l" rtl="0" fontAlgn="ctr"/>
                      <a:r>
                        <a:rPr lang="en-US" sz="1600" b="1" i="0" u="none" strike="noStrike" dirty="0">
                          <a:solidFill>
                            <a:srgbClr val="000000"/>
                          </a:solidFill>
                          <a:latin typeface="Calibri"/>
                        </a:rPr>
                        <a:t>Company </a:t>
                      </a:r>
                      <a:r>
                        <a:rPr lang="en-US" sz="1600" b="0" i="0" u="none" strike="noStrike" dirty="0">
                          <a:solidFill>
                            <a:srgbClr val="000000"/>
                          </a:solidFill>
                          <a:latin typeface="Calibri"/>
                        </a:rPr>
                        <a:t> </a:t>
                      </a:r>
                      <a:endParaRPr lang="en-US" sz="1600" b="1" i="0" u="none" strike="noStrike" dirty="0">
                        <a:solidFill>
                          <a:srgbClr val="000000"/>
                        </a:solidFill>
                        <a:latin typeface="Calibri"/>
                      </a:endParaRPr>
                    </a:p>
                  </a:txBody>
                  <a:tcPr marL="7512" marR="7512" marT="751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dirty="0">
                          <a:solidFill>
                            <a:srgbClr val="000000"/>
                          </a:solidFill>
                          <a:latin typeface="Calibri"/>
                        </a:rPr>
                        <a:t>Market cap ($</a:t>
                      </a:r>
                      <a:r>
                        <a:rPr lang="en-US" sz="1600" b="1" i="0" u="none" strike="noStrike" dirty="0" smtClean="0">
                          <a:solidFill>
                            <a:srgbClr val="000000"/>
                          </a:solidFill>
                          <a:latin typeface="Calibri"/>
                        </a:rPr>
                        <a:t>m)</a:t>
                      </a:r>
                      <a:r>
                        <a:rPr lang="en-US" sz="1600" b="1" i="0" u="none" strike="noStrike" baseline="30000" dirty="0" smtClean="0">
                          <a:solidFill>
                            <a:srgbClr val="000000"/>
                          </a:solidFill>
                          <a:latin typeface="Calibri"/>
                        </a:rPr>
                        <a:t>1</a:t>
                      </a:r>
                      <a:r>
                        <a:rPr lang="en-US" sz="1600" b="0" i="0" u="none" strike="noStrike" baseline="30000" dirty="0" smtClean="0">
                          <a:solidFill>
                            <a:srgbClr val="000000"/>
                          </a:solidFill>
                          <a:latin typeface="Calibri"/>
                        </a:rPr>
                        <a:t> </a:t>
                      </a:r>
                      <a:endParaRPr lang="en-US" sz="1600" b="1" i="0" u="none" strike="noStrike" dirty="0">
                        <a:solidFill>
                          <a:srgbClr val="000000"/>
                        </a:solidFill>
                        <a:latin typeface="Calibri"/>
                      </a:endParaRPr>
                    </a:p>
                  </a:txBody>
                  <a:tcPr marL="7512" marR="7512" marT="751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rtl="0" eaLnBrk="1" fontAlgn="ctr" latinLnBrk="0" hangingPunct="1">
                        <a:spcBef>
                          <a:spcPts val="0"/>
                        </a:spcBef>
                        <a:spcAft>
                          <a:spcPts val="0"/>
                        </a:spcAft>
                      </a:pPr>
                      <a:r>
                        <a:rPr lang="en-US" sz="1600" b="1" i="0" u="none" strike="noStrike" kern="1200" dirty="0">
                          <a:solidFill>
                            <a:srgbClr val="000000"/>
                          </a:solidFill>
                          <a:latin typeface="Calibri"/>
                        </a:rPr>
                        <a:t>Revenue ($</a:t>
                      </a:r>
                      <a:r>
                        <a:rPr lang="en-US" sz="1600" b="1" i="0" u="none" strike="noStrike" kern="1200" dirty="0" smtClean="0">
                          <a:solidFill>
                            <a:srgbClr val="000000"/>
                          </a:solidFill>
                          <a:latin typeface="Calibri"/>
                        </a:rPr>
                        <a:t>m)</a:t>
                      </a:r>
                      <a:r>
                        <a:rPr lang="en-US" sz="1600" b="1" i="0" u="none" strike="noStrike" kern="1200" baseline="30000" dirty="0" smtClean="0">
                          <a:solidFill>
                            <a:srgbClr val="000000"/>
                          </a:solidFill>
                          <a:latin typeface="Calibri"/>
                        </a:rPr>
                        <a:t>2</a:t>
                      </a:r>
                      <a:r>
                        <a:rPr lang="en-US" sz="1600" b="0" i="0" u="none" strike="noStrike" kern="1200" baseline="30000" dirty="0" smtClean="0">
                          <a:solidFill>
                            <a:srgbClr val="000000"/>
                          </a:solidFill>
                          <a:latin typeface="Calibri"/>
                        </a:rPr>
                        <a:t> </a:t>
                      </a:r>
                      <a:endParaRPr lang="en-US" sz="1600" b="1" i="0" u="none" strike="noStrike" kern="1200" dirty="0">
                        <a:solidFill>
                          <a:srgbClr val="000000"/>
                        </a:solidFill>
                        <a:latin typeface="Calibri"/>
                      </a:endParaRPr>
                    </a:p>
                  </a:txBody>
                  <a:tcPr marL="7493" marR="7493" marT="749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algn="l" rtl="0" fontAlgn="ctr"/>
                      <a:r>
                        <a:rPr lang="en-US" sz="1800" b="1" i="0" u="none" strike="noStrike" dirty="0">
                          <a:solidFill>
                            <a:srgbClr val="000000"/>
                          </a:solidFill>
                          <a:latin typeface="Calibri"/>
                        </a:rPr>
                        <a:t>HSBC</a:t>
                      </a:r>
                      <a:r>
                        <a:rPr lang="en-US" sz="1800" b="0" i="0" u="none" strike="noStrike" dirty="0">
                          <a:solidFill>
                            <a:srgbClr val="000000"/>
                          </a:solidFill>
                          <a:latin typeface="Calibri"/>
                        </a:rPr>
                        <a:t> </a:t>
                      </a:r>
                      <a:endParaRPr lang="en-US" sz="1800" b="1" i="0" u="none" strike="noStrike" dirty="0">
                        <a:solidFill>
                          <a:srgbClr val="000000"/>
                        </a:solidFill>
                        <a:latin typeface="Calibri"/>
                      </a:endParaRPr>
                    </a:p>
                  </a:txBody>
                  <a:tcPr marL="7512" marR="7512" marT="7512" marB="0" anchor="ctr">
                    <a:lnL>
                      <a:noFill/>
                    </a:lnL>
                    <a:lnR>
                      <a:noFill/>
                    </a:lnR>
                    <a:lnT w="1270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ctr" rtl="0" fontAlgn="ctr"/>
                      <a:r>
                        <a:rPr lang="en-US" sz="1800" b="1" i="0" u="none" strike="noStrike" dirty="0">
                          <a:solidFill>
                            <a:srgbClr val="303031"/>
                          </a:solidFill>
                          <a:latin typeface="Calibri"/>
                        </a:rPr>
                        <a:t>176,060</a:t>
                      </a:r>
                    </a:p>
                  </a:txBody>
                  <a:tcPr marL="7512" marR="7512" marT="7512" marB="0" anchor="ctr">
                    <a:lnL>
                      <a:noFill/>
                    </a:lnL>
                    <a:lnR>
                      <a:noFill/>
                    </a:lnR>
                    <a:lnT w="1270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marL="0" algn="r" rtl="0" eaLnBrk="1" fontAlgn="ctr" latinLnBrk="0" hangingPunct="1">
                        <a:spcBef>
                          <a:spcPts val="0"/>
                        </a:spcBef>
                        <a:spcAft>
                          <a:spcPts val="0"/>
                        </a:spcAft>
                      </a:pPr>
                      <a:r>
                        <a:rPr lang="en-US" sz="1800" b="1" i="0" u="none" strike="noStrike" kern="1200" dirty="0">
                          <a:solidFill>
                            <a:srgbClr val="303031"/>
                          </a:solidFill>
                          <a:latin typeface="Calibri"/>
                        </a:rPr>
                        <a:t>42,043</a:t>
                      </a:r>
                      <a:endParaRPr lang="en-US" sz="1800" b="0" i="0" u="none" strike="noStrike" dirty="0">
                        <a:latin typeface="Arial"/>
                      </a:endParaRPr>
                    </a:p>
                  </a:txBody>
                  <a:tcPr marL="7493" marR="7493" marT="7493" marB="0" anchor="ctr">
                    <a:lnL>
                      <a:noFill/>
                    </a:lnL>
                    <a:lnR>
                      <a:noFill/>
                    </a:lnR>
                    <a:lnT w="12700" cap="flat" cmpd="sng" algn="ctr">
                      <a:solidFill>
                        <a:srgbClr val="000000"/>
                      </a:solidFill>
                      <a:prstDash val="solid"/>
                      <a:round/>
                      <a:headEnd type="none" w="med" len="med"/>
                      <a:tailEnd type="none" w="med" len="med"/>
                    </a:lnT>
                    <a:lnB>
                      <a:noFill/>
                    </a:lnB>
                    <a:solidFill>
                      <a:schemeClr val="bg1">
                        <a:lumMod val="75000"/>
                      </a:schemeClr>
                    </a:solidFill>
                  </a:tcPr>
                </a:tc>
              </a:tr>
              <a:tr h="182880">
                <a:tc>
                  <a:txBody>
                    <a:bodyPr/>
                    <a:lstStyle/>
                    <a:p>
                      <a:pPr algn="l" rtl="0" fontAlgn="ctr"/>
                      <a:r>
                        <a:rPr lang="en-US" sz="1800" b="1" i="0" u="none" strike="noStrike" dirty="0">
                          <a:solidFill>
                            <a:srgbClr val="000000"/>
                          </a:solidFill>
                          <a:latin typeface="Calibri"/>
                        </a:rPr>
                        <a:t>Novartis</a:t>
                      </a:r>
                      <a:r>
                        <a:rPr lang="en-US" sz="1800" b="0" i="0" u="none" strike="noStrike" dirty="0">
                          <a:solidFill>
                            <a:srgbClr val="000000"/>
                          </a:solidFill>
                          <a:latin typeface="Calibri"/>
                        </a:rPr>
                        <a:t> </a:t>
                      </a:r>
                      <a:endParaRPr lang="en-US" sz="1800" b="1" i="0" u="none" strike="noStrike" dirty="0">
                        <a:solidFill>
                          <a:srgbClr val="000000"/>
                        </a:solidFill>
                        <a:latin typeface="Calibri"/>
                      </a:endParaRPr>
                    </a:p>
                  </a:txBody>
                  <a:tcPr marL="7512" marR="7512" marT="7512" marB="0" anchor="ctr">
                    <a:lnL>
                      <a:noFill/>
                    </a:lnL>
                    <a:lnR>
                      <a:noFill/>
                    </a:lnR>
                    <a:lnT>
                      <a:noFill/>
                    </a:lnT>
                    <a:lnB>
                      <a:noFill/>
                    </a:lnB>
                    <a:noFill/>
                  </a:tcPr>
                </a:tc>
                <a:tc>
                  <a:txBody>
                    <a:bodyPr/>
                    <a:lstStyle/>
                    <a:p>
                      <a:pPr algn="ctr" rtl="0" fontAlgn="ctr"/>
                      <a:r>
                        <a:rPr lang="en-US" sz="1800" b="1" i="0" u="none" strike="noStrike" dirty="0">
                          <a:solidFill>
                            <a:srgbClr val="303031"/>
                          </a:solidFill>
                          <a:latin typeface="Calibri"/>
                        </a:rPr>
                        <a:t>115,292</a:t>
                      </a:r>
                    </a:p>
                  </a:txBody>
                  <a:tcPr marL="7512" marR="7512" marT="7512" marB="0" anchor="ctr">
                    <a:lnL>
                      <a:noFill/>
                    </a:lnL>
                    <a:lnR>
                      <a:noFill/>
                    </a:lnR>
                    <a:lnT>
                      <a:noFill/>
                    </a:lnT>
                    <a:lnB>
                      <a:noFill/>
                    </a:lnB>
                    <a:noFill/>
                  </a:tcPr>
                </a:tc>
                <a:tc>
                  <a:txBody>
                    <a:bodyPr/>
                    <a:lstStyle/>
                    <a:p>
                      <a:pPr marL="0" algn="r" rtl="0" eaLnBrk="1" fontAlgn="ctr" latinLnBrk="0" hangingPunct="1">
                        <a:spcBef>
                          <a:spcPts val="0"/>
                        </a:spcBef>
                        <a:spcAft>
                          <a:spcPts val="0"/>
                        </a:spcAft>
                      </a:pPr>
                      <a:r>
                        <a:rPr lang="en-US" sz="1800" b="1" i="0" u="none" strike="noStrike" kern="1200" dirty="0">
                          <a:solidFill>
                            <a:srgbClr val="303031"/>
                          </a:solidFill>
                          <a:latin typeface="Calibri"/>
                        </a:rPr>
                        <a:t>47,165</a:t>
                      </a:r>
                      <a:endParaRPr lang="en-US" sz="1800" b="0" i="0" u="none" strike="noStrike" dirty="0">
                        <a:latin typeface="Arial"/>
                      </a:endParaRPr>
                    </a:p>
                  </a:txBody>
                  <a:tcPr marL="7493" marR="7493" marT="7493" marB="0" anchor="ctr">
                    <a:lnL>
                      <a:noFill/>
                    </a:lnL>
                    <a:lnR>
                      <a:noFill/>
                    </a:lnR>
                    <a:lnT>
                      <a:noFill/>
                    </a:lnT>
                    <a:lnB>
                      <a:noFill/>
                    </a:lnB>
                    <a:noFill/>
                  </a:tcPr>
                </a:tc>
              </a:tr>
              <a:tr h="182880">
                <a:tc>
                  <a:txBody>
                    <a:bodyPr/>
                    <a:lstStyle/>
                    <a:p>
                      <a:pPr algn="l" rtl="0" fontAlgn="ctr"/>
                      <a:r>
                        <a:rPr lang="en-US" sz="1800" b="1" i="0" u="none" strike="noStrike" dirty="0">
                          <a:solidFill>
                            <a:srgbClr val="000000"/>
                          </a:solidFill>
                          <a:latin typeface="Calibri"/>
                        </a:rPr>
                        <a:t>United Technologies</a:t>
                      </a:r>
                      <a:r>
                        <a:rPr lang="en-US" sz="1800" b="0" i="0" u="none" strike="noStrike" dirty="0">
                          <a:solidFill>
                            <a:srgbClr val="000000"/>
                          </a:solidFill>
                          <a:latin typeface="Calibri"/>
                        </a:rPr>
                        <a:t> </a:t>
                      </a:r>
                      <a:endParaRPr lang="en-US" sz="1800" b="1" i="0" u="none" strike="noStrike" dirty="0">
                        <a:solidFill>
                          <a:srgbClr val="000000"/>
                        </a:solidFill>
                        <a:latin typeface="Calibri"/>
                      </a:endParaRPr>
                    </a:p>
                  </a:txBody>
                  <a:tcPr marL="7512" marR="7512" marT="7512" marB="0" anchor="ctr">
                    <a:lnL>
                      <a:noFill/>
                    </a:lnL>
                    <a:lnR>
                      <a:noFill/>
                    </a:lnR>
                    <a:lnT>
                      <a:noFill/>
                    </a:lnT>
                    <a:lnB>
                      <a:noFill/>
                    </a:lnB>
                    <a:solidFill>
                      <a:schemeClr val="bg1">
                        <a:lumMod val="75000"/>
                      </a:schemeClr>
                    </a:solidFill>
                  </a:tcPr>
                </a:tc>
                <a:tc>
                  <a:txBody>
                    <a:bodyPr/>
                    <a:lstStyle/>
                    <a:p>
                      <a:pPr algn="ctr" rtl="0" fontAlgn="ctr"/>
                      <a:r>
                        <a:rPr lang="en-US" sz="1800" b="1" i="0" u="none" strike="noStrike" dirty="0">
                          <a:solidFill>
                            <a:srgbClr val="303031"/>
                          </a:solidFill>
                          <a:latin typeface="Calibri"/>
                        </a:rPr>
                        <a:t>69,347</a:t>
                      </a:r>
                    </a:p>
                  </a:txBody>
                  <a:tcPr marL="7512" marR="7512" marT="7512" marB="0" anchor="ctr">
                    <a:lnL>
                      <a:noFill/>
                    </a:lnL>
                    <a:lnR>
                      <a:noFill/>
                    </a:lnR>
                    <a:lnT>
                      <a:noFill/>
                    </a:lnT>
                    <a:lnB>
                      <a:noFill/>
                    </a:lnB>
                    <a:solidFill>
                      <a:schemeClr val="bg1">
                        <a:lumMod val="75000"/>
                      </a:schemeClr>
                    </a:solidFill>
                  </a:tcPr>
                </a:tc>
                <a:tc>
                  <a:txBody>
                    <a:bodyPr/>
                    <a:lstStyle/>
                    <a:p>
                      <a:pPr marL="0" algn="r" rtl="0" eaLnBrk="1" fontAlgn="ctr" latinLnBrk="0" hangingPunct="1">
                        <a:spcBef>
                          <a:spcPts val="0"/>
                        </a:spcBef>
                        <a:spcAft>
                          <a:spcPts val="0"/>
                        </a:spcAft>
                      </a:pPr>
                      <a:r>
                        <a:rPr lang="en-US" sz="1800" b="1" i="0" u="none" strike="noStrike" kern="1200" dirty="0">
                          <a:solidFill>
                            <a:srgbClr val="303031"/>
                          </a:solidFill>
                          <a:latin typeface="Calibri"/>
                        </a:rPr>
                        <a:t>52,901</a:t>
                      </a:r>
                      <a:endParaRPr lang="en-US" sz="1800" b="0" i="0" u="none" strike="noStrike" dirty="0">
                        <a:latin typeface="Arial"/>
                      </a:endParaRPr>
                    </a:p>
                  </a:txBody>
                  <a:tcPr marL="7493" marR="7493" marT="7493" marB="0" anchor="ctr">
                    <a:lnL>
                      <a:noFill/>
                    </a:lnL>
                    <a:lnR>
                      <a:noFill/>
                    </a:lnR>
                    <a:lnT>
                      <a:noFill/>
                    </a:lnT>
                    <a:lnB>
                      <a:noFill/>
                    </a:lnB>
                    <a:solidFill>
                      <a:schemeClr val="bg1">
                        <a:lumMod val="75000"/>
                      </a:schemeClr>
                    </a:solidFill>
                  </a:tcPr>
                </a:tc>
              </a:tr>
              <a:tr h="182880">
                <a:tc>
                  <a:txBody>
                    <a:bodyPr/>
                    <a:lstStyle/>
                    <a:p>
                      <a:pPr algn="l" rtl="0" fontAlgn="ctr"/>
                      <a:r>
                        <a:rPr lang="en-US" sz="1800" b="1" i="0" u="none" strike="noStrike" dirty="0">
                          <a:solidFill>
                            <a:srgbClr val="000000"/>
                          </a:solidFill>
                          <a:latin typeface="Calibri"/>
                        </a:rPr>
                        <a:t>BASF</a:t>
                      </a:r>
                      <a:r>
                        <a:rPr lang="en-US" sz="1800" b="0" i="0" u="none" strike="noStrike" dirty="0">
                          <a:solidFill>
                            <a:srgbClr val="000000"/>
                          </a:solidFill>
                          <a:latin typeface="Calibri"/>
                        </a:rPr>
                        <a:t> </a:t>
                      </a:r>
                      <a:endParaRPr lang="en-US" sz="1800" b="1" i="0" u="none" strike="noStrike" dirty="0">
                        <a:solidFill>
                          <a:srgbClr val="000000"/>
                        </a:solidFill>
                        <a:latin typeface="Calibri"/>
                      </a:endParaRPr>
                    </a:p>
                  </a:txBody>
                  <a:tcPr marL="7512" marR="7512" marT="7512" marB="0" anchor="ctr">
                    <a:lnL>
                      <a:noFill/>
                    </a:lnL>
                    <a:lnR>
                      <a:noFill/>
                    </a:lnR>
                    <a:lnT>
                      <a:noFill/>
                    </a:lnT>
                    <a:lnB>
                      <a:noFill/>
                    </a:lnB>
                    <a:noFill/>
                  </a:tcPr>
                </a:tc>
                <a:tc>
                  <a:txBody>
                    <a:bodyPr/>
                    <a:lstStyle/>
                    <a:p>
                      <a:pPr algn="ctr" rtl="0" fontAlgn="ctr"/>
                      <a:r>
                        <a:rPr lang="en-US" sz="1800" b="1" i="0" u="none" strike="noStrike" dirty="0">
                          <a:solidFill>
                            <a:srgbClr val="303031"/>
                          </a:solidFill>
                          <a:latin typeface="Calibri"/>
                        </a:rPr>
                        <a:t>55,942</a:t>
                      </a:r>
                    </a:p>
                  </a:txBody>
                  <a:tcPr marL="7512" marR="7512" marT="7512" marB="0" anchor="ctr">
                    <a:lnL>
                      <a:noFill/>
                    </a:lnL>
                    <a:lnR>
                      <a:noFill/>
                    </a:lnR>
                    <a:lnT>
                      <a:noFill/>
                    </a:lnT>
                    <a:lnB>
                      <a:noFill/>
                    </a:lnB>
                    <a:noFill/>
                  </a:tcPr>
                </a:tc>
                <a:tc>
                  <a:txBody>
                    <a:bodyPr/>
                    <a:lstStyle/>
                    <a:p>
                      <a:pPr marL="0" algn="r" rtl="0" eaLnBrk="1" fontAlgn="ctr" latinLnBrk="0" hangingPunct="1">
                        <a:spcBef>
                          <a:spcPts val="0"/>
                        </a:spcBef>
                        <a:spcAft>
                          <a:spcPts val="0"/>
                        </a:spcAft>
                      </a:pPr>
                      <a:r>
                        <a:rPr lang="en-US" sz="1800" b="1" i="0" u="none" strike="noStrike" kern="1200" dirty="0">
                          <a:solidFill>
                            <a:srgbClr val="303031"/>
                          </a:solidFill>
                          <a:latin typeface="Calibri"/>
                        </a:rPr>
                        <a:t>72,673</a:t>
                      </a:r>
                      <a:endParaRPr lang="en-US" sz="1800" b="0" i="0" u="none" strike="noStrike" dirty="0">
                        <a:latin typeface="Arial"/>
                      </a:endParaRPr>
                    </a:p>
                  </a:txBody>
                  <a:tcPr marL="7493" marR="7493" marT="7493" marB="0" anchor="ctr">
                    <a:lnL>
                      <a:noFill/>
                    </a:lnL>
                    <a:lnR>
                      <a:noFill/>
                    </a:lnR>
                    <a:lnT>
                      <a:noFill/>
                    </a:lnT>
                    <a:lnB>
                      <a:noFill/>
                    </a:lnB>
                    <a:noFill/>
                  </a:tcPr>
                </a:tc>
              </a:tr>
              <a:tr h="182880">
                <a:tc>
                  <a:txBody>
                    <a:bodyPr/>
                    <a:lstStyle/>
                    <a:p>
                      <a:pPr algn="l" rtl="0" fontAlgn="ctr"/>
                      <a:r>
                        <a:rPr lang="en-US" sz="1800" b="1" i="0" u="none" strike="noStrike" dirty="0">
                          <a:solidFill>
                            <a:srgbClr val="000000"/>
                          </a:solidFill>
                          <a:latin typeface="Calibri"/>
                        </a:rPr>
                        <a:t>Novo Nordisk</a:t>
                      </a:r>
                      <a:r>
                        <a:rPr lang="en-US" sz="1800" b="0" i="0" u="none" strike="noStrike" dirty="0">
                          <a:solidFill>
                            <a:srgbClr val="000000"/>
                          </a:solidFill>
                          <a:latin typeface="Calibri"/>
                        </a:rPr>
                        <a:t> </a:t>
                      </a:r>
                      <a:endParaRPr lang="en-US" sz="1800" b="1" i="0" u="none" strike="noStrike" dirty="0">
                        <a:solidFill>
                          <a:srgbClr val="000000"/>
                        </a:solidFill>
                        <a:latin typeface="Calibri"/>
                      </a:endParaRPr>
                    </a:p>
                  </a:txBody>
                  <a:tcPr marL="7512" marR="7512" marT="7512" marB="0" anchor="ctr">
                    <a:lnL>
                      <a:noFill/>
                    </a:lnL>
                    <a:lnR>
                      <a:noFill/>
                    </a:lnR>
                    <a:lnT>
                      <a:noFill/>
                    </a:lnT>
                    <a:lnB>
                      <a:noFill/>
                    </a:lnB>
                    <a:solidFill>
                      <a:schemeClr val="bg1">
                        <a:lumMod val="75000"/>
                      </a:schemeClr>
                    </a:solidFill>
                  </a:tcPr>
                </a:tc>
                <a:tc>
                  <a:txBody>
                    <a:bodyPr/>
                    <a:lstStyle/>
                    <a:p>
                      <a:pPr algn="ctr" rtl="0" fontAlgn="ctr"/>
                      <a:r>
                        <a:rPr lang="en-US" sz="1800" b="1" i="0" u="none" strike="noStrike" dirty="0">
                          <a:solidFill>
                            <a:srgbClr val="303031"/>
                          </a:solidFill>
                          <a:latin typeface="Calibri"/>
                        </a:rPr>
                        <a:t>54,619</a:t>
                      </a:r>
                    </a:p>
                  </a:txBody>
                  <a:tcPr marL="7512" marR="7512" marT="7512" marB="0" anchor="ctr">
                    <a:lnL>
                      <a:noFill/>
                    </a:lnL>
                    <a:lnR>
                      <a:noFill/>
                    </a:lnR>
                    <a:lnT>
                      <a:noFill/>
                    </a:lnT>
                    <a:lnB>
                      <a:noFill/>
                    </a:lnB>
                    <a:solidFill>
                      <a:schemeClr val="bg1">
                        <a:lumMod val="75000"/>
                      </a:schemeClr>
                    </a:solidFill>
                  </a:tcPr>
                </a:tc>
                <a:tc>
                  <a:txBody>
                    <a:bodyPr/>
                    <a:lstStyle/>
                    <a:p>
                      <a:pPr marL="0" algn="r" rtl="0" eaLnBrk="1" fontAlgn="ctr" latinLnBrk="0" hangingPunct="1">
                        <a:spcBef>
                          <a:spcPts val="0"/>
                        </a:spcBef>
                        <a:spcAft>
                          <a:spcPts val="0"/>
                        </a:spcAft>
                      </a:pPr>
                      <a:r>
                        <a:rPr lang="en-US" sz="1800" b="1" i="0" u="none" strike="noStrike" kern="1200" dirty="0">
                          <a:solidFill>
                            <a:srgbClr val="303031"/>
                          </a:solidFill>
                          <a:latin typeface="Calibri"/>
                        </a:rPr>
                        <a:t>9,838</a:t>
                      </a:r>
                      <a:endParaRPr lang="en-US" sz="1800" b="0" i="0" u="none" strike="noStrike" dirty="0">
                        <a:latin typeface="Arial"/>
                      </a:endParaRPr>
                    </a:p>
                  </a:txBody>
                  <a:tcPr marL="7493" marR="7493" marT="7493" marB="0" anchor="ctr">
                    <a:lnL>
                      <a:noFill/>
                    </a:lnL>
                    <a:lnR>
                      <a:noFill/>
                    </a:lnR>
                    <a:lnT>
                      <a:noFill/>
                    </a:lnT>
                    <a:lnB>
                      <a:noFill/>
                    </a:lnB>
                    <a:solidFill>
                      <a:schemeClr val="bg1">
                        <a:lumMod val="75000"/>
                      </a:schemeClr>
                    </a:solidFill>
                  </a:tcPr>
                </a:tc>
              </a:tr>
              <a:tr h="182880">
                <a:tc>
                  <a:txBody>
                    <a:bodyPr/>
                    <a:lstStyle/>
                    <a:p>
                      <a:pPr algn="l" rtl="0" fontAlgn="ctr"/>
                      <a:r>
                        <a:rPr lang="en-US" sz="1800" b="1" i="0" u="none" strike="noStrike" dirty="0">
                          <a:solidFill>
                            <a:srgbClr val="000000"/>
                          </a:solidFill>
                          <a:latin typeface="Calibri"/>
                        </a:rPr>
                        <a:t>Philips</a:t>
                      </a:r>
                      <a:r>
                        <a:rPr lang="en-US" sz="1800" b="0" i="0" u="none" strike="noStrike" dirty="0">
                          <a:solidFill>
                            <a:srgbClr val="000000"/>
                          </a:solidFill>
                          <a:latin typeface="Calibri"/>
                        </a:rPr>
                        <a:t> </a:t>
                      </a:r>
                      <a:endParaRPr lang="en-US" sz="1800" b="1" i="0" u="none" strike="noStrike" dirty="0">
                        <a:solidFill>
                          <a:srgbClr val="000000"/>
                        </a:solidFill>
                        <a:latin typeface="Calibri"/>
                      </a:endParaRPr>
                    </a:p>
                  </a:txBody>
                  <a:tcPr marL="7512" marR="7512" marT="7512" marB="0" anchor="ctr">
                    <a:lnL>
                      <a:noFill/>
                    </a:lnL>
                    <a:lnR>
                      <a:noFill/>
                    </a:lnR>
                    <a:lnT>
                      <a:noFill/>
                    </a:lnT>
                    <a:lnB>
                      <a:noFill/>
                    </a:lnB>
                    <a:noFill/>
                  </a:tcPr>
                </a:tc>
                <a:tc>
                  <a:txBody>
                    <a:bodyPr/>
                    <a:lstStyle/>
                    <a:p>
                      <a:pPr algn="ctr" rtl="0" fontAlgn="ctr"/>
                      <a:r>
                        <a:rPr lang="en-US" sz="1800" b="1" i="0" u="none" strike="noStrike" dirty="0">
                          <a:solidFill>
                            <a:srgbClr val="303031"/>
                          </a:solidFill>
                          <a:latin typeface="Calibri"/>
                        </a:rPr>
                        <a:t>31,272</a:t>
                      </a:r>
                    </a:p>
                  </a:txBody>
                  <a:tcPr marL="7512" marR="7512" marT="7512" marB="0" anchor="ctr">
                    <a:lnL>
                      <a:noFill/>
                    </a:lnL>
                    <a:lnR>
                      <a:noFill/>
                    </a:lnR>
                    <a:lnT>
                      <a:noFill/>
                    </a:lnT>
                    <a:lnB>
                      <a:noFill/>
                    </a:lnB>
                    <a:noFill/>
                  </a:tcPr>
                </a:tc>
                <a:tc>
                  <a:txBody>
                    <a:bodyPr/>
                    <a:lstStyle/>
                    <a:p>
                      <a:pPr marL="0" algn="r" rtl="0" eaLnBrk="1" fontAlgn="ctr" latinLnBrk="0" hangingPunct="1">
                        <a:spcBef>
                          <a:spcPts val="0"/>
                        </a:spcBef>
                        <a:spcAft>
                          <a:spcPts val="0"/>
                        </a:spcAft>
                      </a:pPr>
                      <a:r>
                        <a:rPr lang="en-US" sz="1800" b="1" i="0" u="none" strike="noStrike" kern="1200" dirty="0">
                          <a:solidFill>
                            <a:srgbClr val="303031"/>
                          </a:solidFill>
                          <a:latin typeface="Calibri"/>
                        </a:rPr>
                        <a:t>33,244</a:t>
                      </a:r>
                      <a:endParaRPr lang="en-US" sz="1800" b="0" i="0" u="none" strike="noStrike" dirty="0">
                        <a:latin typeface="Arial"/>
                      </a:endParaRPr>
                    </a:p>
                  </a:txBody>
                  <a:tcPr marL="7493" marR="7493" marT="7493" marB="0" anchor="ctr">
                    <a:lnL>
                      <a:noFill/>
                    </a:lnL>
                    <a:lnR>
                      <a:noFill/>
                    </a:lnR>
                    <a:lnT>
                      <a:noFill/>
                    </a:lnT>
                    <a:lnB>
                      <a:noFill/>
                    </a:lnB>
                    <a:noFill/>
                  </a:tcPr>
                </a:tc>
              </a:tr>
              <a:tr h="182880">
                <a:tc>
                  <a:txBody>
                    <a:bodyPr/>
                    <a:lstStyle/>
                    <a:p>
                      <a:pPr algn="l" rtl="0" fontAlgn="ctr"/>
                      <a:r>
                        <a:rPr lang="en-US" sz="1800" b="1" i="0" u="none" strike="noStrike" dirty="0">
                          <a:solidFill>
                            <a:srgbClr val="000000"/>
                          </a:solidFill>
                          <a:latin typeface="Calibri"/>
                        </a:rPr>
                        <a:t>Anglo Platinum </a:t>
                      </a:r>
                    </a:p>
                  </a:txBody>
                  <a:tcPr marL="7512" marR="7512" marT="7512" marB="0" anchor="ctr">
                    <a:lnL>
                      <a:noFill/>
                    </a:lnL>
                    <a:lnR>
                      <a:noFill/>
                    </a:lnR>
                    <a:lnT>
                      <a:noFill/>
                    </a:lnT>
                    <a:lnB>
                      <a:noFill/>
                    </a:lnB>
                    <a:solidFill>
                      <a:schemeClr val="bg1">
                        <a:lumMod val="75000"/>
                      </a:schemeClr>
                    </a:solidFill>
                  </a:tcPr>
                </a:tc>
                <a:tc>
                  <a:txBody>
                    <a:bodyPr/>
                    <a:lstStyle/>
                    <a:p>
                      <a:pPr algn="ctr" rtl="0" fontAlgn="ctr"/>
                      <a:r>
                        <a:rPr lang="en-US" sz="1800" b="1" i="0" u="none" strike="noStrike" dirty="0">
                          <a:solidFill>
                            <a:srgbClr val="303031"/>
                          </a:solidFill>
                          <a:latin typeface="Calibri"/>
                        </a:rPr>
                        <a:t>26,077</a:t>
                      </a:r>
                    </a:p>
                  </a:txBody>
                  <a:tcPr marL="7512" marR="7512" marT="7512" marB="0" anchor="ctr">
                    <a:lnL>
                      <a:noFill/>
                    </a:lnL>
                    <a:lnR>
                      <a:noFill/>
                    </a:lnR>
                    <a:lnT>
                      <a:noFill/>
                    </a:lnT>
                    <a:lnB>
                      <a:noFill/>
                    </a:lnB>
                    <a:solidFill>
                      <a:schemeClr val="bg1">
                        <a:lumMod val="75000"/>
                      </a:schemeClr>
                    </a:solidFill>
                  </a:tcPr>
                </a:tc>
                <a:tc>
                  <a:txBody>
                    <a:bodyPr/>
                    <a:lstStyle/>
                    <a:p>
                      <a:pPr marL="0" algn="r" rtl="0" eaLnBrk="1" fontAlgn="ctr" latinLnBrk="0" hangingPunct="1">
                        <a:spcBef>
                          <a:spcPts val="0"/>
                        </a:spcBef>
                        <a:spcAft>
                          <a:spcPts val="0"/>
                        </a:spcAft>
                      </a:pPr>
                      <a:r>
                        <a:rPr lang="en-US" sz="1800" b="1" i="0" u="none" strike="noStrike" kern="1200" dirty="0">
                          <a:solidFill>
                            <a:srgbClr val="303031"/>
                          </a:solidFill>
                          <a:latin typeface="Calibri"/>
                        </a:rPr>
                        <a:t>4,971</a:t>
                      </a:r>
                      <a:endParaRPr lang="en-US" sz="1800" b="0" i="0" u="none" strike="noStrike" dirty="0">
                        <a:latin typeface="Arial"/>
                      </a:endParaRPr>
                    </a:p>
                  </a:txBody>
                  <a:tcPr marL="7493" marR="7493" marT="7493" marB="0" anchor="ctr">
                    <a:lnL>
                      <a:noFill/>
                    </a:lnL>
                    <a:lnR>
                      <a:noFill/>
                    </a:lnR>
                    <a:lnT>
                      <a:noFill/>
                    </a:lnT>
                    <a:lnB>
                      <a:noFill/>
                    </a:lnB>
                    <a:solidFill>
                      <a:schemeClr val="bg1">
                        <a:lumMod val="75000"/>
                      </a:schemeClr>
                    </a:solidFill>
                  </a:tcPr>
                </a:tc>
              </a:tr>
              <a:tr h="182880">
                <a:tc>
                  <a:txBody>
                    <a:bodyPr/>
                    <a:lstStyle/>
                    <a:p>
                      <a:pPr algn="l" rtl="0" fontAlgn="ctr"/>
                      <a:r>
                        <a:rPr lang="en-US" sz="1800" b="1" i="0" u="none" strike="noStrike" dirty="0">
                          <a:solidFill>
                            <a:srgbClr val="000000"/>
                          </a:solidFill>
                          <a:latin typeface="Calibri"/>
                        </a:rPr>
                        <a:t>Alstom</a:t>
                      </a:r>
                      <a:r>
                        <a:rPr lang="en-US" sz="1800" b="0" i="0" u="none" strike="noStrike" dirty="0">
                          <a:solidFill>
                            <a:srgbClr val="000000"/>
                          </a:solidFill>
                          <a:latin typeface="Calibri"/>
                        </a:rPr>
                        <a:t> </a:t>
                      </a:r>
                      <a:endParaRPr lang="en-US" sz="1800" b="1" i="0" u="none" strike="noStrike" dirty="0">
                        <a:solidFill>
                          <a:srgbClr val="000000"/>
                        </a:solidFill>
                        <a:latin typeface="Calibri"/>
                      </a:endParaRPr>
                    </a:p>
                  </a:txBody>
                  <a:tcPr marL="7512" marR="7512" marT="7512" marB="0" anchor="ctr">
                    <a:lnL>
                      <a:noFill/>
                    </a:lnL>
                    <a:lnR>
                      <a:noFill/>
                    </a:lnR>
                    <a:lnT>
                      <a:noFill/>
                    </a:lnT>
                    <a:lnB>
                      <a:noFill/>
                    </a:lnB>
                    <a:noFill/>
                  </a:tcPr>
                </a:tc>
                <a:tc>
                  <a:txBody>
                    <a:bodyPr/>
                    <a:lstStyle/>
                    <a:p>
                      <a:pPr algn="ctr" rtl="0" fontAlgn="ctr"/>
                      <a:r>
                        <a:rPr lang="en-US" sz="1800" b="1" i="0" u="none" strike="noStrike" dirty="0">
                          <a:solidFill>
                            <a:srgbClr val="303031"/>
                          </a:solidFill>
                          <a:latin typeface="Calibri"/>
                        </a:rPr>
                        <a:t>17,244</a:t>
                      </a:r>
                    </a:p>
                  </a:txBody>
                  <a:tcPr marL="7512" marR="7512" marT="7512" marB="0" anchor="ctr">
                    <a:lnL>
                      <a:noFill/>
                    </a:lnL>
                    <a:lnR>
                      <a:noFill/>
                    </a:lnR>
                    <a:lnT>
                      <a:noFill/>
                    </a:lnT>
                    <a:lnB>
                      <a:noFill/>
                    </a:lnB>
                    <a:noFill/>
                  </a:tcPr>
                </a:tc>
                <a:tc>
                  <a:txBody>
                    <a:bodyPr/>
                    <a:lstStyle/>
                    <a:p>
                      <a:pPr marL="0" algn="r" rtl="0" eaLnBrk="1" fontAlgn="ctr" latinLnBrk="0" hangingPunct="1">
                        <a:spcBef>
                          <a:spcPts val="0"/>
                        </a:spcBef>
                        <a:spcAft>
                          <a:spcPts val="0"/>
                        </a:spcAft>
                      </a:pPr>
                      <a:r>
                        <a:rPr lang="en-US" sz="1800" b="1" i="0" u="none" strike="noStrike" kern="1200" dirty="0">
                          <a:solidFill>
                            <a:srgbClr val="303031"/>
                          </a:solidFill>
                          <a:latin typeface="Calibri"/>
                        </a:rPr>
                        <a:t>24,848</a:t>
                      </a:r>
                      <a:endParaRPr lang="en-US" sz="1800" b="0" i="0" u="none" strike="noStrike" dirty="0">
                        <a:latin typeface="Arial"/>
                      </a:endParaRPr>
                    </a:p>
                  </a:txBody>
                  <a:tcPr marL="7493" marR="7493" marT="7493" marB="0" anchor="ctr">
                    <a:lnL>
                      <a:noFill/>
                    </a:lnL>
                    <a:lnR>
                      <a:noFill/>
                    </a:lnR>
                    <a:lnT>
                      <a:noFill/>
                    </a:lnT>
                    <a:lnB>
                      <a:noFill/>
                    </a:lnB>
                    <a:noFill/>
                  </a:tcPr>
                </a:tc>
              </a:tr>
              <a:tr h="182880">
                <a:tc>
                  <a:txBody>
                    <a:bodyPr/>
                    <a:lstStyle/>
                    <a:p>
                      <a:pPr algn="l" rtl="0" fontAlgn="ctr"/>
                      <a:r>
                        <a:rPr lang="en-US" sz="1800" b="1" i="0" u="none" strike="noStrike" dirty="0">
                          <a:solidFill>
                            <a:srgbClr val="000000"/>
                          </a:solidFill>
                          <a:latin typeface="Calibri"/>
                        </a:rPr>
                        <a:t>American Electric Power</a:t>
                      </a:r>
                      <a:r>
                        <a:rPr lang="en-US" sz="1800" b="0" i="0" u="none" strike="noStrike" dirty="0">
                          <a:solidFill>
                            <a:srgbClr val="000000"/>
                          </a:solidFill>
                          <a:latin typeface="Calibri"/>
                        </a:rPr>
                        <a:t> </a:t>
                      </a:r>
                      <a:endParaRPr lang="en-US" sz="1800" b="1" i="0" u="none" strike="noStrike" dirty="0">
                        <a:solidFill>
                          <a:srgbClr val="000000"/>
                        </a:solidFill>
                        <a:latin typeface="Calibri"/>
                      </a:endParaRPr>
                    </a:p>
                  </a:txBody>
                  <a:tcPr marL="7512" marR="7512" marT="7512" marB="0" anchor="ctr">
                    <a:lnL>
                      <a:noFill/>
                    </a:lnL>
                    <a:lnR>
                      <a:noFill/>
                    </a:lnR>
                    <a:lnT>
                      <a:noFill/>
                    </a:lnT>
                    <a:lnB>
                      <a:noFill/>
                    </a:lnB>
                    <a:solidFill>
                      <a:schemeClr val="bg1">
                        <a:lumMod val="75000"/>
                      </a:schemeClr>
                    </a:solidFill>
                  </a:tcPr>
                </a:tc>
                <a:tc>
                  <a:txBody>
                    <a:bodyPr/>
                    <a:lstStyle/>
                    <a:p>
                      <a:pPr algn="ctr" rtl="0" fontAlgn="ctr"/>
                      <a:r>
                        <a:rPr lang="en-US" sz="1800" b="1" i="0" u="none" strike="noStrike" dirty="0">
                          <a:solidFill>
                            <a:srgbClr val="303031"/>
                          </a:solidFill>
                          <a:latin typeface="Calibri"/>
                        </a:rPr>
                        <a:t>15,953</a:t>
                      </a:r>
                    </a:p>
                  </a:txBody>
                  <a:tcPr marL="7512" marR="7512" marT="7512" marB="0" anchor="ctr">
                    <a:lnL>
                      <a:noFill/>
                    </a:lnL>
                    <a:lnR>
                      <a:noFill/>
                    </a:lnR>
                    <a:lnT>
                      <a:noFill/>
                    </a:lnT>
                    <a:lnB>
                      <a:noFill/>
                    </a:lnB>
                    <a:solidFill>
                      <a:schemeClr val="bg1">
                        <a:lumMod val="75000"/>
                      </a:schemeClr>
                    </a:solidFill>
                  </a:tcPr>
                </a:tc>
                <a:tc>
                  <a:txBody>
                    <a:bodyPr/>
                    <a:lstStyle/>
                    <a:p>
                      <a:pPr marL="0" algn="r" rtl="0" eaLnBrk="1" fontAlgn="ctr" latinLnBrk="0" hangingPunct="1">
                        <a:spcBef>
                          <a:spcPts val="0"/>
                        </a:spcBef>
                        <a:spcAft>
                          <a:spcPts val="0"/>
                        </a:spcAft>
                      </a:pPr>
                      <a:r>
                        <a:rPr lang="en-US" sz="1800" b="1" i="0" u="none" strike="noStrike" kern="1200" dirty="0">
                          <a:solidFill>
                            <a:srgbClr val="303031"/>
                          </a:solidFill>
                          <a:latin typeface="Calibri"/>
                        </a:rPr>
                        <a:t>13,489</a:t>
                      </a:r>
                      <a:endParaRPr lang="en-US" sz="1800" b="0" i="0" u="none" strike="noStrike" dirty="0">
                        <a:latin typeface="Arial"/>
                      </a:endParaRPr>
                    </a:p>
                  </a:txBody>
                  <a:tcPr marL="7493" marR="7493" marT="7493" marB="0" anchor="ctr">
                    <a:lnL>
                      <a:noFill/>
                    </a:lnL>
                    <a:lnR>
                      <a:noFill/>
                    </a:lnR>
                    <a:lnT>
                      <a:noFill/>
                    </a:lnT>
                    <a:lnB>
                      <a:noFill/>
                    </a:lnB>
                    <a:solidFill>
                      <a:schemeClr val="bg1">
                        <a:lumMod val="75000"/>
                      </a:schemeClr>
                    </a:solidFill>
                  </a:tcPr>
                </a:tc>
              </a:tr>
              <a:tr h="182880">
                <a:tc>
                  <a:txBody>
                    <a:bodyPr/>
                    <a:lstStyle/>
                    <a:p>
                      <a:pPr algn="l" rtl="0" fontAlgn="ctr"/>
                      <a:r>
                        <a:rPr lang="en-US" sz="1800" b="1" i="0" u="none" strike="noStrike" dirty="0">
                          <a:solidFill>
                            <a:srgbClr val="000000"/>
                          </a:solidFill>
                          <a:latin typeface="Calibri"/>
                        </a:rPr>
                        <a:t>BT </a:t>
                      </a:r>
                      <a:r>
                        <a:rPr lang="en-US" sz="1800" b="0" i="0" u="none" strike="noStrike" dirty="0">
                          <a:solidFill>
                            <a:srgbClr val="000000"/>
                          </a:solidFill>
                          <a:latin typeface="Calibri"/>
                        </a:rPr>
                        <a:t> </a:t>
                      </a:r>
                      <a:endParaRPr lang="en-US" sz="1800" b="1" i="0" u="none" strike="noStrike" dirty="0">
                        <a:solidFill>
                          <a:srgbClr val="000000"/>
                        </a:solidFill>
                        <a:latin typeface="Calibri"/>
                      </a:endParaRPr>
                    </a:p>
                  </a:txBody>
                  <a:tcPr marL="7512" marR="7512" marT="7512" marB="0" anchor="ctr">
                    <a:lnL>
                      <a:noFill/>
                    </a:lnL>
                    <a:lnR>
                      <a:noFill/>
                    </a:lnR>
                    <a:lnT>
                      <a:noFill/>
                    </a:lnT>
                    <a:lnB>
                      <a:noFill/>
                    </a:lnB>
                    <a:noFill/>
                  </a:tcPr>
                </a:tc>
                <a:tc>
                  <a:txBody>
                    <a:bodyPr/>
                    <a:lstStyle/>
                    <a:p>
                      <a:pPr algn="ctr" rtl="0" fontAlgn="ctr"/>
                      <a:r>
                        <a:rPr lang="en-US" sz="1800" b="1" i="0" u="none" strike="noStrike" dirty="0">
                          <a:solidFill>
                            <a:srgbClr val="303031"/>
                          </a:solidFill>
                          <a:latin typeface="Calibri"/>
                        </a:rPr>
                        <a:t>14,815</a:t>
                      </a:r>
                    </a:p>
                  </a:txBody>
                  <a:tcPr marL="7512" marR="7512" marT="7512" marB="0" anchor="ctr">
                    <a:lnL>
                      <a:noFill/>
                    </a:lnL>
                    <a:lnR>
                      <a:noFill/>
                    </a:lnR>
                    <a:lnT>
                      <a:noFill/>
                    </a:lnT>
                    <a:lnB>
                      <a:noFill/>
                    </a:lnB>
                    <a:noFill/>
                  </a:tcPr>
                </a:tc>
                <a:tc>
                  <a:txBody>
                    <a:bodyPr/>
                    <a:lstStyle/>
                    <a:p>
                      <a:pPr marL="0" algn="r" rtl="0" eaLnBrk="1" fontAlgn="ctr" latinLnBrk="0" hangingPunct="1">
                        <a:spcBef>
                          <a:spcPts val="0"/>
                        </a:spcBef>
                        <a:spcAft>
                          <a:spcPts val="0"/>
                        </a:spcAft>
                      </a:pPr>
                      <a:r>
                        <a:rPr lang="en-US" sz="1800" b="1" i="0" u="none" strike="noStrike" kern="1200" dirty="0">
                          <a:solidFill>
                            <a:srgbClr val="303031"/>
                          </a:solidFill>
                          <a:latin typeface="Calibri"/>
                        </a:rPr>
                        <a:t>33,918</a:t>
                      </a:r>
                      <a:endParaRPr lang="en-US" sz="1800" b="0" i="0" u="none" strike="noStrike" dirty="0">
                        <a:latin typeface="Arial"/>
                      </a:endParaRPr>
                    </a:p>
                  </a:txBody>
                  <a:tcPr marL="7493" marR="7493" marT="7493" marB="0" anchor="ctr">
                    <a:lnL>
                      <a:noFill/>
                    </a:lnL>
                    <a:lnR>
                      <a:noFill/>
                    </a:lnR>
                    <a:lnT>
                      <a:noFill/>
                    </a:lnT>
                    <a:lnB>
                      <a:noFill/>
                    </a:lnB>
                    <a:noFill/>
                  </a:tcPr>
                </a:tc>
              </a:tr>
              <a:tr h="182880">
                <a:tc>
                  <a:txBody>
                    <a:bodyPr/>
                    <a:lstStyle/>
                    <a:p>
                      <a:pPr algn="l" rtl="0" fontAlgn="ctr"/>
                      <a:r>
                        <a:rPr lang="en-US" sz="1800" b="1" i="0" u="none" strike="noStrike" dirty="0">
                          <a:solidFill>
                            <a:srgbClr val="000000"/>
                          </a:solidFill>
                          <a:latin typeface="Calibri"/>
                        </a:rPr>
                        <a:t>Aviva</a:t>
                      </a:r>
                      <a:r>
                        <a:rPr lang="en-US" sz="1800" b="0" i="0" u="none" strike="noStrike" dirty="0">
                          <a:solidFill>
                            <a:srgbClr val="000000"/>
                          </a:solidFill>
                          <a:latin typeface="Calibri"/>
                        </a:rPr>
                        <a:t> </a:t>
                      </a:r>
                      <a:endParaRPr lang="en-US" sz="1800" b="1" i="0" u="none" strike="noStrike" dirty="0">
                        <a:solidFill>
                          <a:srgbClr val="000000"/>
                        </a:solidFill>
                        <a:latin typeface="Calibri"/>
                      </a:endParaRPr>
                    </a:p>
                  </a:txBody>
                  <a:tcPr marL="7512" marR="7512" marT="7512" marB="0" anchor="ctr">
                    <a:lnL>
                      <a:noFill/>
                    </a:lnL>
                    <a:lnR>
                      <a:noFill/>
                    </a:lnR>
                    <a:lnT>
                      <a:noFill/>
                    </a:lnT>
                    <a:lnB>
                      <a:noFill/>
                    </a:lnB>
                    <a:solidFill>
                      <a:schemeClr val="bg1">
                        <a:lumMod val="75000"/>
                      </a:schemeClr>
                    </a:solidFill>
                  </a:tcPr>
                </a:tc>
                <a:tc>
                  <a:txBody>
                    <a:bodyPr/>
                    <a:lstStyle/>
                    <a:p>
                      <a:pPr algn="ctr" rtl="0" fontAlgn="ctr"/>
                      <a:r>
                        <a:rPr lang="en-US" sz="1800" b="1" i="0" u="none" strike="noStrike" dirty="0">
                          <a:solidFill>
                            <a:srgbClr val="303031"/>
                          </a:solidFill>
                          <a:latin typeface="Calibri"/>
                        </a:rPr>
                        <a:t>14,671</a:t>
                      </a:r>
                    </a:p>
                  </a:txBody>
                  <a:tcPr marL="7512" marR="7512" marT="7512" marB="0" anchor="ctr">
                    <a:lnL>
                      <a:noFill/>
                    </a:lnL>
                    <a:lnR>
                      <a:noFill/>
                    </a:lnR>
                    <a:lnT>
                      <a:noFill/>
                    </a:lnT>
                    <a:lnB>
                      <a:noFill/>
                    </a:lnB>
                    <a:solidFill>
                      <a:schemeClr val="bg1">
                        <a:lumMod val="75000"/>
                      </a:schemeClr>
                    </a:solidFill>
                  </a:tcPr>
                </a:tc>
                <a:tc>
                  <a:txBody>
                    <a:bodyPr/>
                    <a:lstStyle/>
                    <a:p>
                      <a:pPr marL="0" algn="r" rtl="0" eaLnBrk="1" fontAlgn="ctr" latinLnBrk="0" hangingPunct="1">
                        <a:spcBef>
                          <a:spcPts val="0"/>
                        </a:spcBef>
                        <a:spcAft>
                          <a:spcPts val="0"/>
                        </a:spcAft>
                      </a:pPr>
                      <a:r>
                        <a:rPr lang="en-US" sz="1800" b="1" i="0" u="none" strike="noStrike" kern="1200" dirty="0">
                          <a:solidFill>
                            <a:srgbClr val="303031"/>
                          </a:solidFill>
                          <a:latin typeface="Calibri"/>
                        </a:rPr>
                        <a:t>78,517</a:t>
                      </a:r>
                      <a:endParaRPr lang="en-US" sz="1800" b="0" i="0" u="none" strike="noStrike" dirty="0">
                        <a:latin typeface="Arial"/>
                      </a:endParaRPr>
                    </a:p>
                  </a:txBody>
                  <a:tcPr marL="7493" marR="7493" marT="7493" marB="0" anchor="ctr">
                    <a:lnL>
                      <a:noFill/>
                    </a:lnL>
                    <a:lnR>
                      <a:noFill/>
                    </a:lnR>
                    <a:lnT>
                      <a:noFill/>
                    </a:lnT>
                    <a:lnB>
                      <a:noFill/>
                    </a:lnB>
                    <a:solidFill>
                      <a:schemeClr val="bg1">
                        <a:lumMod val="75000"/>
                      </a:schemeClr>
                    </a:solidFill>
                  </a:tcPr>
                </a:tc>
              </a:tr>
              <a:tr h="182880">
                <a:tc>
                  <a:txBody>
                    <a:bodyPr/>
                    <a:lstStyle/>
                    <a:p>
                      <a:pPr algn="l" rtl="0" fontAlgn="ctr"/>
                      <a:r>
                        <a:rPr lang="en-US" sz="1800" b="1" i="0" u="none" strike="noStrike" dirty="0">
                          <a:solidFill>
                            <a:srgbClr val="000000"/>
                          </a:solidFill>
                          <a:latin typeface="Calibri"/>
                        </a:rPr>
                        <a:t>TNT Logistics </a:t>
                      </a:r>
                    </a:p>
                  </a:txBody>
                  <a:tcPr marL="7512" marR="7512" marT="7512" marB="0" anchor="ctr">
                    <a:lnL>
                      <a:noFill/>
                    </a:lnL>
                    <a:lnR>
                      <a:noFill/>
                    </a:lnR>
                    <a:lnT>
                      <a:noFill/>
                    </a:lnT>
                    <a:lnB>
                      <a:noFill/>
                    </a:lnB>
                    <a:noFill/>
                  </a:tcPr>
                </a:tc>
                <a:tc>
                  <a:txBody>
                    <a:bodyPr/>
                    <a:lstStyle/>
                    <a:p>
                      <a:pPr algn="ctr" rtl="0" fontAlgn="ctr"/>
                      <a:r>
                        <a:rPr lang="en-US" sz="1800" b="1" i="0" u="none" strike="noStrike" dirty="0">
                          <a:solidFill>
                            <a:srgbClr val="303031"/>
                          </a:solidFill>
                          <a:latin typeface="Calibri"/>
                        </a:rPr>
                        <a:t>11,349</a:t>
                      </a:r>
                    </a:p>
                  </a:txBody>
                  <a:tcPr marL="7512" marR="7512" marT="7512" marB="0" anchor="ctr">
                    <a:lnL>
                      <a:noFill/>
                    </a:lnL>
                    <a:lnR>
                      <a:noFill/>
                    </a:lnR>
                    <a:lnT>
                      <a:noFill/>
                    </a:lnT>
                    <a:lnB>
                      <a:noFill/>
                    </a:lnB>
                    <a:noFill/>
                  </a:tcPr>
                </a:tc>
                <a:tc>
                  <a:txBody>
                    <a:bodyPr/>
                    <a:lstStyle/>
                    <a:p>
                      <a:pPr marL="0" algn="r" rtl="0" eaLnBrk="1" fontAlgn="ctr" latinLnBrk="0" hangingPunct="1">
                        <a:spcBef>
                          <a:spcPts val="0"/>
                        </a:spcBef>
                        <a:spcAft>
                          <a:spcPts val="0"/>
                        </a:spcAft>
                      </a:pPr>
                      <a:r>
                        <a:rPr lang="en-US" sz="1800" b="1" i="0" u="none" strike="noStrike" kern="1200" dirty="0">
                          <a:solidFill>
                            <a:srgbClr val="303031"/>
                          </a:solidFill>
                          <a:latin typeface="Calibri"/>
                        </a:rPr>
                        <a:t>14,912</a:t>
                      </a:r>
                      <a:endParaRPr lang="en-US" sz="1800" b="0" i="0" u="none" strike="noStrike" dirty="0">
                        <a:latin typeface="Arial"/>
                      </a:endParaRPr>
                    </a:p>
                  </a:txBody>
                  <a:tcPr marL="7493" marR="7493" marT="7493" marB="0" anchor="ctr">
                    <a:lnL>
                      <a:noFill/>
                    </a:lnL>
                    <a:lnR>
                      <a:noFill/>
                    </a:lnR>
                    <a:lnT>
                      <a:noFill/>
                    </a:lnT>
                    <a:lnB>
                      <a:noFill/>
                    </a:lnB>
                    <a:noFill/>
                  </a:tcPr>
                </a:tc>
              </a:tr>
              <a:tr h="182880">
                <a:tc>
                  <a:txBody>
                    <a:bodyPr/>
                    <a:lstStyle/>
                    <a:p>
                      <a:pPr algn="l" rtl="0" fontAlgn="ctr"/>
                      <a:r>
                        <a:rPr lang="en-US" sz="1800" b="1" i="0" u="none" strike="noStrike" dirty="0">
                          <a:solidFill>
                            <a:srgbClr val="000000"/>
                          </a:solidFill>
                          <a:latin typeface="Calibri"/>
                        </a:rPr>
                        <a:t>Aracruz (now Fibria)</a:t>
                      </a:r>
                      <a:r>
                        <a:rPr lang="en-US" sz="1800" b="0" i="0" u="none" strike="noStrike" dirty="0">
                          <a:solidFill>
                            <a:srgbClr val="000000"/>
                          </a:solidFill>
                          <a:latin typeface="Calibri"/>
                        </a:rPr>
                        <a:t> </a:t>
                      </a:r>
                      <a:endParaRPr lang="en-US" sz="1800" b="1" i="0" u="none" strike="noStrike" dirty="0">
                        <a:solidFill>
                          <a:srgbClr val="000000"/>
                        </a:solidFill>
                        <a:latin typeface="Calibri"/>
                      </a:endParaRPr>
                    </a:p>
                  </a:txBody>
                  <a:tcPr marL="7512" marR="7512" marT="7512" marB="0" anchor="ctr">
                    <a:lnL>
                      <a:noFill/>
                    </a:lnL>
                    <a:lnR>
                      <a:noFill/>
                    </a:lnR>
                    <a:lnT>
                      <a:noFill/>
                    </a:lnT>
                    <a:lnB>
                      <a:noFill/>
                    </a:lnB>
                    <a:solidFill>
                      <a:schemeClr val="bg1">
                        <a:lumMod val="75000"/>
                      </a:schemeClr>
                    </a:solidFill>
                  </a:tcPr>
                </a:tc>
                <a:tc>
                  <a:txBody>
                    <a:bodyPr/>
                    <a:lstStyle/>
                    <a:p>
                      <a:pPr algn="ctr" rtl="0" fontAlgn="ctr"/>
                      <a:r>
                        <a:rPr lang="en-US" sz="1800" b="1" i="0" u="none" strike="noStrike" dirty="0">
                          <a:solidFill>
                            <a:srgbClr val="303031"/>
                          </a:solidFill>
                          <a:latin typeface="Calibri"/>
                        </a:rPr>
                        <a:t>9,358</a:t>
                      </a:r>
                    </a:p>
                  </a:txBody>
                  <a:tcPr marL="7512" marR="7512" marT="7512" marB="0" anchor="ctr">
                    <a:lnL>
                      <a:noFill/>
                    </a:lnL>
                    <a:lnR>
                      <a:noFill/>
                    </a:lnR>
                    <a:lnT>
                      <a:noFill/>
                    </a:lnT>
                    <a:lnB>
                      <a:noFill/>
                    </a:lnB>
                    <a:solidFill>
                      <a:schemeClr val="bg1">
                        <a:lumMod val="75000"/>
                      </a:schemeClr>
                    </a:solidFill>
                  </a:tcPr>
                </a:tc>
                <a:tc>
                  <a:txBody>
                    <a:bodyPr/>
                    <a:lstStyle/>
                    <a:p>
                      <a:pPr marL="0" algn="r" rtl="0" eaLnBrk="1" fontAlgn="ctr" latinLnBrk="0" hangingPunct="1">
                        <a:spcBef>
                          <a:spcPts val="0"/>
                        </a:spcBef>
                        <a:spcAft>
                          <a:spcPts val="0"/>
                        </a:spcAft>
                      </a:pPr>
                      <a:r>
                        <a:rPr lang="en-US" sz="1800" b="1" i="0" u="none" strike="noStrike" kern="1200" dirty="0">
                          <a:solidFill>
                            <a:srgbClr val="303031"/>
                          </a:solidFill>
                          <a:latin typeface="Calibri"/>
                        </a:rPr>
                        <a:t>3,438</a:t>
                      </a:r>
                      <a:endParaRPr lang="en-US" sz="1800" b="0" i="0" u="none" strike="noStrike" dirty="0">
                        <a:latin typeface="Arial"/>
                      </a:endParaRPr>
                    </a:p>
                  </a:txBody>
                  <a:tcPr marL="7493" marR="7493" marT="7493" marB="0" anchor="ctr">
                    <a:lnL>
                      <a:noFill/>
                    </a:lnL>
                    <a:lnR>
                      <a:noFill/>
                    </a:lnR>
                    <a:lnT>
                      <a:noFill/>
                    </a:lnT>
                    <a:lnB>
                      <a:noFill/>
                    </a:lnB>
                    <a:solidFill>
                      <a:schemeClr val="bg1">
                        <a:lumMod val="75000"/>
                      </a:schemeClr>
                    </a:solidFill>
                  </a:tcPr>
                </a:tc>
              </a:tr>
              <a:tr h="182880">
                <a:tc>
                  <a:txBody>
                    <a:bodyPr/>
                    <a:lstStyle/>
                    <a:p>
                      <a:pPr algn="l" rtl="0" fontAlgn="ctr"/>
                      <a:r>
                        <a:rPr lang="en-US" sz="1800" b="1" i="0" u="none" strike="noStrike" dirty="0">
                          <a:solidFill>
                            <a:srgbClr val="000000"/>
                          </a:solidFill>
                          <a:latin typeface="Calibri"/>
                        </a:rPr>
                        <a:t>Natura</a:t>
                      </a:r>
                      <a:r>
                        <a:rPr lang="en-US" sz="1800" b="0" i="0" u="none" strike="noStrike" dirty="0">
                          <a:solidFill>
                            <a:srgbClr val="000000"/>
                          </a:solidFill>
                          <a:latin typeface="Calibri"/>
                        </a:rPr>
                        <a:t> </a:t>
                      </a:r>
                      <a:endParaRPr lang="en-US" sz="1800" b="1" i="0" u="none" strike="noStrike" dirty="0">
                        <a:solidFill>
                          <a:srgbClr val="000000"/>
                        </a:solidFill>
                        <a:latin typeface="Calibri"/>
                      </a:endParaRPr>
                    </a:p>
                  </a:txBody>
                  <a:tcPr marL="7512" marR="7512" marT="7512" marB="0" anchor="ctr">
                    <a:lnL>
                      <a:noFill/>
                    </a:lnL>
                    <a:lnR>
                      <a:noFill/>
                    </a:lnR>
                    <a:lnT>
                      <a:noFill/>
                    </a:lnT>
                    <a:lnB>
                      <a:noFill/>
                    </a:lnB>
                    <a:noFill/>
                  </a:tcPr>
                </a:tc>
                <a:tc>
                  <a:txBody>
                    <a:bodyPr/>
                    <a:lstStyle/>
                    <a:p>
                      <a:pPr algn="ctr" rtl="0" fontAlgn="ctr"/>
                      <a:r>
                        <a:rPr lang="en-US" sz="1800" b="1" i="0" u="none" strike="noStrike" dirty="0">
                          <a:solidFill>
                            <a:srgbClr val="303031"/>
                          </a:solidFill>
                          <a:latin typeface="Calibri"/>
                        </a:rPr>
                        <a:t>8,785</a:t>
                      </a:r>
                    </a:p>
                  </a:txBody>
                  <a:tcPr marL="7512" marR="7512" marT="7512" marB="0" anchor="ctr">
                    <a:lnL>
                      <a:noFill/>
                    </a:lnL>
                    <a:lnR>
                      <a:noFill/>
                    </a:lnR>
                    <a:lnT>
                      <a:noFill/>
                    </a:lnT>
                    <a:lnB>
                      <a:noFill/>
                    </a:lnB>
                    <a:noFill/>
                  </a:tcPr>
                </a:tc>
                <a:tc>
                  <a:txBody>
                    <a:bodyPr/>
                    <a:lstStyle/>
                    <a:p>
                      <a:pPr marL="0" algn="r" rtl="0" eaLnBrk="1" fontAlgn="ctr" latinLnBrk="0" hangingPunct="1">
                        <a:spcBef>
                          <a:spcPts val="0"/>
                        </a:spcBef>
                        <a:spcAft>
                          <a:spcPts val="0"/>
                        </a:spcAft>
                      </a:pPr>
                      <a:r>
                        <a:rPr lang="en-US" sz="1800" b="1" i="0" u="none" strike="noStrike" kern="1200" dirty="0">
                          <a:solidFill>
                            <a:srgbClr val="303031"/>
                          </a:solidFill>
                          <a:latin typeface="Calibri"/>
                        </a:rPr>
                        <a:t>2,432</a:t>
                      </a:r>
                      <a:endParaRPr lang="en-US" sz="1800" b="0" i="0" u="none" strike="noStrike" dirty="0">
                        <a:latin typeface="Arial"/>
                      </a:endParaRPr>
                    </a:p>
                  </a:txBody>
                  <a:tcPr marL="7493" marR="7493" marT="7493" marB="0" anchor="ctr">
                    <a:lnL>
                      <a:noFill/>
                    </a:lnL>
                    <a:lnR>
                      <a:noFill/>
                    </a:lnR>
                    <a:lnT>
                      <a:noFill/>
                    </a:lnT>
                    <a:lnB>
                      <a:noFill/>
                    </a:lnB>
                    <a:noFill/>
                  </a:tcPr>
                </a:tc>
              </a:tr>
              <a:tr h="182880">
                <a:tc>
                  <a:txBody>
                    <a:bodyPr/>
                    <a:lstStyle/>
                    <a:p>
                      <a:pPr algn="l" rtl="0" fontAlgn="ctr"/>
                      <a:r>
                        <a:rPr lang="en-US" sz="1800" b="1" i="0" u="none" strike="noStrike" dirty="0">
                          <a:solidFill>
                            <a:srgbClr val="000000"/>
                          </a:solidFill>
                          <a:latin typeface="Calibri"/>
                        </a:rPr>
                        <a:t>Novozymes</a:t>
                      </a:r>
                      <a:r>
                        <a:rPr lang="en-US" sz="1800" b="0" i="0" u="none" strike="noStrike" dirty="0">
                          <a:solidFill>
                            <a:srgbClr val="000000"/>
                          </a:solidFill>
                          <a:latin typeface="Calibri"/>
                        </a:rPr>
                        <a:t> </a:t>
                      </a:r>
                      <a:endParaRPr lang="en-US" sz="1800" b="1" i="0" u="none" strike="noStrike" dirty="0">
                        <a:solidFill>
                          <a:srgbClr val="000000"/>
                        </a:solidFill>
                        <a:latin typeface="Calibri"/>
                      </a:endParaRPr>
                    </a:p>
                  </a:txBody>
                  <a:tcPr marL="7512" marR="7512" marT="7512" marB="0" anchor="ctr">
                    <a:lnL>
                      <a:noFill/>
                    </a:lnL>
                    <a:lnR>
                      <a:noFill/>
                    </a:lnR>
                    <a:lnT>
                      <a:noFill/>
                    </a:lnT>
                    <a:lnB w="12700" cap="flat" cmpd="sng" algn="ctr">
                      <a:noFill/>
                      <a:prstDash val="solid"/>
                      <a:round/>
                      <a:headEnd type="none" w="med" len="med"/>
                      <a:tailEnd type="none" w="med" len="med"/>
                    </a:lnB>
                    <a:solidFill>
                      <a:schemeClr val="bg1">
                        <a:lumMod val="75000"/>
                      </a:schemeClr>
                    </a:solidFill>
                  </a:tcPr>
                </a:tc>
                <a:tc>
                  <a:txBody>
                    <a:bodyPr/>
                    <a:lstStyle/>
                    <a:p>
                      <a:pPr algn="ctr" rtl="0" fontAlgn="ctr"/>
                      <a:r>
                        <a:rPr lang="en-US" sz="1800" b="1" i="0" u="none" strike="noStrike" dirty="0">
                          <a:solidFill>
                            <a:srgbClr val="303031"/>
                          </a:solidFill>
                          <a:latin typeface="Calibri"/>
                        </a:rPr>
                        <a:t>6,716</a:t>
                      </a:r>
                    </a:p>
                  </a:txBody>
                  <a:tcPr marL="7512" marR="7512" marT="7512" marB="0" anchor="ctr">
                    <a:lnL>
                      <a:noFill/>
                    </a:lnL>
                    <a:lnR>
                      <a:noFill/>
                    </a:lnR>
                    <a:lnT>
                      <a:noFill/>
                    </a:lnT>
                    <a:lnB w="12700" cap="flat" cmpd="sng" algn="ctr">
                      <a:noFill/>
                      <a:prstDash val="solid"/>
                      <a:round/>
                      <a:headEnd type="none" w="med" len="med"/>
                      <a:tailEnd type="none" w="med" len="med"/>
                    </a:lnB>
                    <a:solidFill>
                      <a:schemeClr val="bg1">
                        <a:lumMod val="75000"/>
                      </a:schemeClr>
                    </a:solidFill>
                  </a:tcPr>
                </a:tc>
                <a:tc>
                  <a:txBody>
                    <a:bodyPr/>
                    <a:lstStyle/>
                    <a:p>
                      <a:pPr marL="0" algn="r" rtl="0" eaLnBrk="1" fontAlgn="ctr" latinLnBrk="0" hangingPunct="1">
                        <a:spcBef>
                          <a:spcPts val="0"/>
                        </a:spcBef>
                        <a:spcAft>
                          <a:spcPts val="0"/>
                        </a:spcAft>
                      </a:pPr>
                      <a:r>
                        <a:rPr lang="en-US" sz="1800" b="1" i="0" u="none" strike="noStrike" kern="1200" dirty="0">
                          <a:solidFill>
                            <a:srgbClr val="303031"/>
                          </a:solidFill>
                          <a:latin typeface="Calibri"/>
                        </a:rPr>
                        <a:t>1,627</a:t>
                      </a:r>
                      <a:endParaRPr lang="en-US" sz="1800" b="0" i="0" u="none" strike="noStrike" dirty="0">
                        <a:latin typeface="Arial"/>
                      </a:endParaRPr>
                    </a:p>
                  </a:txBody>
                  <a:tcPr marL="7493" marR="7493" marT="7493" marB="0" anchor="ctr">
                    <a:lnL>
                      <a:noFill/>
                    </a:lnL>
                    <a:lnR>
                      <a:noFill/>
                    </a:lnR>
                    <a:lnT>
                      <a:noFill/>
                    </a:lnT>
                    <a:lnB w="12700" cap="flat" cmpd="sng" algn="ctr">
                      <a:noFill/>
                      <a:prstDash val="solid"/>
                      <a:round/>
                      <a:headEnd type="none" w="med" len="med"/>
                      <a:tailEnd type="none" w="med" len="med"/>
                    </a:lnB>
                    <a:solidFill>
                      <a:schemeClr val="bg1">
                        <a:lumMod val="75000"/>
                      </a:schemeClr>
                    </a:solidFill>
                  </a:tcPr>
                </a:tc>
              </a:tr>
              <a:tr h="182880">
                <a:tc>
                  <a:txBody>
                    <a:bodyPr/>
                    <a:lstStyle/>
                    <a:p>
                      <a:pPr algn="l" rtl="0" fontAlgn="ctr"/>
                      <a:r>
                        <a:rPr lang="en-US" sz="1800" b="1" i="0" u="none" strike="noStrike" dirty="0" err="1">
                          <a:solidFill>
                            <a:srgbClr val="000000"/>
                          </a:solidFill>
                          <a:latin typeface="Calibri"/>
                        </a:rPr>
                        <a:t>Rabobank</a:t>
                      </a:r>
                      <a:r>
                        <a:rPr lang="en-US" sz="1800" b="0" i="0" u="none" strike="noStrike" dirty="0">
                          <a:solidFill>
                            <a:srgbClr val="000000"/>
                          </a:solidFill>
                          <a:latin typeface="Calibri"/>
                        </a:rPr>
                        <a:t> </a:t>
                      </a:r>
                      <a:endParaRPr lang="en-US" sz="1800" b="1" i="0" u="none" strike="noStrike" dirty="0">
                        <a:solidFill>
                          <a:srgbClr val="000000"/>
                        </a:solidFill>
                        <a:latin typeface="Calibri"/>
                      </a:endParaRPr>
                    </a:p>
                  </a:txBody>
                  <a:tcPr marL="7512" marR="7512" marT="7512" marB="0" anchor="ctr">
                    <a:lnL>
                      <a:noFill/>
                    </a:lnL>
                    <a:lnR>
                      <a:noFill/>
                    </a:lnR>
                    <a:lnT w="12700" cap="flat" cmpd="sng" algn="ctr">
                      <a:noFill/>
                      <a:prstDash val="solid"/>
                      <a:round/>
                      <a:headEnd type="none" w="med" len="med"/>
                      <a:tailEnd type="none" w="med" len="med"/>
                    </a:lnT>
                    <a:lnB>
                      <a:noFill/>
                    </a:lnB>
                    <a:noFill/>
                  </a:tcPr>
                </a:tc>
                <a:tc>
                  <a:txBody>
                    <a:bodyPr/>
                    <a:lstStyle/>
                    <a:p>
                      <a:pPr algn="ctr" rtl="0" fontAlgn="ctr"/>
                      <a:r>
                        <a:rPr lang="en-US" sz="1800" b="1" i="0" u="none" strike="noStrike" dirty="0">
                          <a:solidFill>
                            <a:srgbClr val="303031"/>
                          </a:solidFill>
                          <a:latin typeface="Calibri"/>
                        </a:rPr>
                        <a:t>N/A </a:t>
                      </a:r>
                    </a:p>
                  </a:txBody>
                  <a:tcPr marL="7512" marR="7512" marT="7512" marB="0" anchor="ctr">
                    <a:lnL>
                      <a:noFill/>
                    </a:lnL>
                    <a:lnR>
                      <a:noFill/>
                    </a:lnR>
                    <a:lnT w="12700" cap="flat" cmpd="sng" algn="ctr">
                      <a:noFill/>
                      <a:prstDash val="solid"/>
                      <a:round/>
                      <a:headEnd type="none" w="med" len="med"/>
                      <a:tailEnd type="none" w="med" len="med"/>
                    </a:lnT>
                    <a:lnB>
                      <a:noFill/>
                    </a:lnB>
                    <a:noFill/>
                  </a:tcPr>
                </a:tc>
                <a:tc>
                  <a:txBody>
                    <a:bodyPr/>
                    <a:lstStyle/>
                    <a:p>
                      <a:pPr marL="0" algn="r" rtl="0" eaLnBrk="1" fontAlgn="ctr" latinLnBrk="0" hangingPunct="1">
                        <a:spcBef>
                          <a:spcPts val="0"/>
                        </a:spcBef>
                        <a:spcAft>
                          <a:spcPts val="0"/>
                        </a:spcAft>
                      </a:pPr>
                      <a:r>
                        <a:rPr lang="en-US" sz="1800" b="1" i="0" u="none" strike="noStrike" kern="1200" dirty="0">
                          <a:solidFill>
                            <a:srgbClr val="303031"/>
                          </a:solidFill>
                          <a:latin typeface="Calibri"/>
                        </a:rPr>
                        <a:t>17,013</a:t>
                      </a:r>
                      <a:endParaRPr lang="en-US" sz="1800" b="0" i="0" u="none" strike="noStrike" dirty="0">
                        <a:latin typeface="Arial"/>
                      </a:endParaRPr>
                    </a:p>
                  </a:txBody>
                  <a:tcPr marL="7493" marR="7493" marT="7493" marB="0" anchor="ctr">
                    <a:lnL>
                      <a:noFill/>
                    </a:lnL>
                    <a:lnR>
                      <a:noFill/>
                    </a:lnR>
                    <a:lnT w="12700" cap="flat" cmpd="sng" algn="ctr">
                      <a:noFill/>
                      <a:prstDash val="solid"/>
                      <a:round/>
                      <a:headEnd type="none" w="med" len="med"/>
                      <a:tailEnd type="none" w="med" len="med"/>
                    </a:lnT>
                    <a:lnB>
                      <a:noFill/>
                    </a:lnB>
                    <a:noFill/>
                  </a:tcPr>
                </a:tc>
              </a:tr>
              <a:tr h="182880">
                <a:tc>
                  <a:txBody>
                    <a:bodyPr/>
                    <a:lstStyle/>
                    <a:p>
                      <a:pPr algn="l" rtl="0" fontAlgn="ctr"/>
                      <a:r>
                        <a:rPr lang="en-US" sz="1800" b="1" i="0" u="none" strike="noStrike" dirty="0">
                          <a:solidFill>
                            <a:srgbClr val="000000"/>
                          </a:solidFill>
                          <a:latin typeface="Calibri"/>
                        </a:rPr>
                        <a:t>Van Gansewinkel Groep </a:t>
                      </a:r>
                      <a:r>
                        <a:rPr lang="en-US" sz="1800" b="0" i="0" u="none" strike="noStrike" dirty="0">
                          <a:solidFill>
                            <a:srgbClr val="000000"/>
                          </a:solidFill>
                          <a:latin typeface="Calibri"/>
                        </a:rPr>
                        <a:t> </a:t>
                      </a:r>
                      <a:endParaRPr lang="en-US" sz="1800" b="1" i="0" u="none" strike="noStrike" dirty="0">
                        <a:solidFill>
                          <a:srgbClr val="000000"/>
                        </a:solidFill>
                        <a:latin typeface="Calibri"/>
                      </a:endParaRPr>
                    </a:p>
                  </a:txBody>
                  <a:tcPr marL="7512" marR="7512" marT="7512" marB="0" anchor="ctr">
                    <a:lnL>
                      <a:noFill/>
                    </a:lnL>
                    <a:lnR>
                      <a:noFill/>
                    </a:lnR>
                    <a:lnT>
                      <a:noFill/>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rtl="0" fontAlgn="ctr"/>
                      <a:r>
                        <a:rPr lang="en-US" sz="1800" b="1" i="0" u="none" strike="noStrike" dirty="0">
                          <a:solidFill>
                            <a:srgbClr val="303031"/>
                          </a:solidFill>
                          <a:latin typeface="Calibri"/>
                        </a:rPr>
                        <a:t>N/A </a:t>
                      </a:r>
                    </a:p>
                  </a:txBody>
                  <a:tcPr marL="7512" marR="7512" marT="7512" marB="0" anchor="ctr">
                    <a:lnL>
                      <a:noFill/>
                    </a:lnL>
                    <a:lnR>
                      <a:noFill/>
                    </a:lnR>
                    <a:lnT>
                      <a:noFill/>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r" rtl="0" eaLnBrk="1" fontAlgn="ctr" latinLnBrk="0" hangingPunct="1">
                        <a:spcBef>
                          <a:spcPts val="0"/>
                        </a:spcBef>
                        <a:spcAft>
                          <a:spcPts val="0"/>
                        </a:spcAft>
                      </a:pPr>
                      <a:r>
                        <a:rPr lang="en-US" sz="1800" b="1" i="0" u="none" strike="noStrike" kern="1200" dirty="0">
                          <a:solidFill>
                            <a:srgbClr val="303031"/>
                          </a:solidFill>
                          <a:latin typeface="Calibri"/>
                        </a:rPr>
                        <a:t>1,630</a:t>
                      </a:r>
                      <a:endParaRPr lang="en-US" sz="1800" b="0" i="0" u="none" strike="noStrike" dirty="0">
                        <a:latin typeface="Arial"/>
                      </a:endParaRPr>
                    </a:p>
                  </a:txBody>
                  <a:tcPr marL="7493" marR="7493" marT="7493" marB="0" anchor="ctr">
                    <a:lnL>
                      <a:noFill/>
                    </a:lnL>
                    <a:lnR>
                      <a:noFill/>
                    </a:lnR>
                    <a:lnT>
                      <a:noFill/>
                    </a:lnT>
                    <a:lnB w="1270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952" y="400050"/>
            <a:ext cx="7200900" cy="508000"/>
          </a:xfrm>
        </p:spPr>
        <p:txBody>
          <a:bodyPr/>
          <a:lstStyle/>
          <a:p>
            <a:pPr algn="ctr"/>
            <a:r>
              <a:rPr lang="en-US" dirty="0" smtClean="0">
                <a:ln>
                  <a:solidFill>
                    <a:schemeClr val="bg2"/>
                  </a:solidFill>
                </a:ln>
              </a:rPr>
              <a:t>The Importance of </a:t>
            </a:r>
            <a:br>
              <a:rPr lang="en-US" dirty="0" smtClean="0">
                <a:ln>
                  <a:solidFill>
                    <a:schemeClr val="bg2"/>
                  </a:solidFill>
                </a:ln>
              </a:rPr>
            </a:br>
            <a:r>
              <a:rPr lang="en-US" dirty="0" smtClean="0">
                <a:ln>
                  <a:solidFill>
                    <a:schemeClr val="bg2"/>
                  </a:solidFill>
                </a:ln>
              </a:rPr>
              <a:t>Corporate Reporting</a:t>
            </a:r>
            <a:endParaRPr lang="en-US" dirty="0">
              <a:ln>
                <a:solidFill>
                  <a:schemeClr val="bg2"/>
                </a:solidFill>
              </a:ln>
            </a:endParaRPr>
          </a:p>
        </p:txBody>
      </p:sp>
      <p:sp>
        <p:nvSpPr>
          <p:cNvPr id="3" name="Content Placeholder 2"/>
          <p:cNvSpPr>
            <a:spLocks noGrp="1"/>
          </p:cNvSpPr>
          <p:nvPr>
            <p:ph idx="1"/>
          </p:nvPr>
        </p:nvSpPr>
        <p:spPr>
          <a:xfrm>
            <a:off x="576616" y="1712913"/>
            <a:ext cx="7991475" cy="3316287"/>
          </a:xfrm>
        </p:spPr>
        <p:txBody>
          <a:bodyPr/>
          <a:lstStyle/>
          <a:p>
            <a:pPr>
              <a:spcBef>
                <a:spcPts val="900"/>
              </a:spcBef>
            </a:pPr>
            <a:r>
              <a:rPr lang="en-US" sz="2600" dirty="0" smtClean="0"/>
              <a:t>Influences decisions and actions of management</a:t>
            </a:r>
          </a:p>
          <a:p>
            <a:pPr>
              <a:spcBef>
                <a:spcPts val="900"/>
              </a:spcBef>
            </a:pPr>
            <a:r>
              <a:rPr lang="en-US" sz="2600" dirty="0" smtClean="0"/>
              <a:t>An essential element of corporate governance</a:t>
            </a:r>
          </a:p>
          <a:p>
            <a:pPr>
              <a:spcBef>
                <a:spcPts val="900"/>
              </a:spcBef>
            </a:pPr>
            <a:r>
              <a:rPr lang="en-US" sz="2600" dirty="0" smtClean="0"/>
              <a:t>Influences decisions and actions of shareholders and other stakeholders</a:t>
            </a:r>
          </a:p>
          <a:p>
            <a:pPr>
              <a:spcBef>
                <a:spcPts val="900"/>
              </a:spcBef>
            </a:pPr>
            <a:r>
              <a:rPr lang="en-US" sz="2600" dirty="0" smtClean="0"/>
              <a:t>Affects resource allocation (financial, natural and human resources) in society</a:t>
            </a:r>
          </a:p>
          <a:p>
            <a:pPr>
              <a:spcBef>
                <a:spcPts val="900"/>
              </a:spcBef>
            </a:pPr>
            <a:r>
              <a:rPr lang="en-US" sz="2600" dirty="0" smtClean="0"/>
              <a:t>Critical for </a:t>
            </a:r>
            <a:r>
              <a:rPr lang="en-US" sz="2600" smtClean="0"/>
              <a:t>investor confidence</a:t>
            </a:r>
            <a:endParaRPr lang="en-US" sz="2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971264" y="400050"/>
            <a:ext cx="7200900" cy="508000"/>
          </a:xfrm>
        </p:spPr>
        <p:txBody>
          <a:bodyPr/>
          <a:lstStyle/>
          <a:p>
            <a:pPr algn="ctr" eaLnBrk="1" hangingPunct="1">
              <a:defRPr/>
            </a:pPr>
            <a:r>
              <a:rPr lang="en-US" dirty="0" smtClean="0">
                <a:ln w="18415" cmpd="sng">
                  <a:solidFill>
                    <a:schemeClr val="bg2"/>
                  </a:solidFill>
                  <a:prstDash val="solid"/>
                </a:ln>
              </a:rPr>
              <a:t>Audits of Integrated Reports</a:t>
            </a:r>
          </a:p>
        </p:txBody>
      </p:sp>
      <p:graphicFrame>
        <p:nvGraphicFramePr>
          <p:cNvPr id="5" name="Table 4"/>
          <p:cNvGraphicFramePr>
            <a:graphicFrameLocks noGrp="1"/>
          </p:cNvGraphicFramePr>
          <p:nvPr/>
        </p:nvGraphicFramePr>
        <p:xfrm>
          <a:off x="525463" y="1524000"/>
          <a:ext cx="8077200" cy="5159375"/>
        </p:xfrm>
        <a:graphic>
          <a:graphicData uri="http://schemas.openxmlformats.org/drawingml/2006/table">
            <a:tbl>
              <a:tblPr/>
              <a:tblGrid>
                <a:gridCol w="2318456"/>
                <a:gridCol w="2617611"/>
                <a:gridCol w="3141133"/>
              </a:tblGrid>
              <a:tr h="457200">
                <a:tc>
                  <a:txBody>
                    <a:bodyPr/>
                    <a:lstStyle/>
                    <a:p>
                      <a:pPr marL="0" marR="0">
                        <a:lnSpc>
                          <a:spcPct val="100000"/>
                        </a:lnSpc>
                        <a:spcBef>
                          <a:spcPts val="0"/>
                        </a:spcBef>
                        <a:spcAft>
                          <a:spcPts val="0"/>
                        </a:spcAft>
                      </a:pPr>
                      <a:r>
                        <a:rPr lang="en-US" sz="1600" b="1" dirty="0">
                          <a:solidFill>
                            <a:srgbClr val="000000"/>
                          </a:solidFill>
                          <a:latin typeface="Calibri"/>
                          <a:ea typeface="Calibri"/>
                          <a:cs typeface="Times New Roman"/>
                        </a:rPr>
                        <a:t>Company </a:t>
                      </a:r>
                      <a:endParaRPr lang="en-US" sz="1600" dirty="0">
                        <a:solidFill>
                          <a:srgbClr val="000000"/>
                        </a:solidFill>
                        <a:latin typeface="Calibri"/>
                        <a:ea typeface="Calibri"/>
                        <a:cs typeface="Times New Roman"/>
                      </a:endParaRPr>
                    </a:p>
                  </a:txBody>
                  <a:tcPr marL="68580" marR="68580" marT="82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dirty="0">
                          <a:solidFill>
                            <a:srgbClr val="000000"/>
                          </a:solidFill>
                          <a:latin typeface="Calibri"/>
                          <a:ea typeface="Calibri"/>
                          <a:cs typeface="Times New Roman"/>
                        </a:rPr>
                        <a:t>Auditor </a:t>
                      </a:r>
                      <a:endParaRPr lang="en-US" sz="1600" dirty="0">
                        <a:solidFill>
                          <a:srgbClr val="000000"/>
                        </a:solidFill>
                        <a:latin typeface="Calibri"/>
                        <a:ea typeface="Calibri"/>
                        <a:cs typeface="Times New Roman"/>
                      </a:endParaRPr>
                    </a:p>
                  </a:txBody>
                  <a:tcPr marL="68580" marR="68580" marT="82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dirty="0">
                          <a:solidFill>
                            <a:srgbClr val="000000"/>
                          </a:solidFill>
                          <a:latin typeface="Calibri"/>
                          <a:ea typeface="Calibri"/>
                          <a:cs typeface="Times New Roman"/>
                        </a:rPr>
                        <a:t>Audit report on </a:t>
                      </a:r>
                      <a:endParaRPr lang="en-US" sz="1600" b="1" dirty="0" smtClean="0">
                        <a:solidFill>
                          <a:srgbClr val="000000"/>
                        </a:solidFill>
                        <a:latin typeface="Calibri"/>
                        <a:ea typeface="Calibri"/>
                        <a:cs typeface="Times New Roman"/>
                      </a:endParaRPr>
                    </a:p>
                    <a:p>
                      <a:pPr marL="0" marR="0">
                        <a:lnSpc>
                          <a:spcPct val="100000"/>
                        </a:lnSpc>
                        <a:spcBef>
                          <a:spcPts val="0"/>
                        </a:spcBef>
                        <a:spcAft>
                          <a:spcPts val="0"/>
                        </a:spcAft>
                      </a:pPr>
                      <a:r>
                        <a:rPr lang="en-US" sz="1600" b="1" dirty="0" smtClean="0">
                          <a:solidFill>
                            <a:srgbClr val="000000"/>
                          </a:solidFill>
                          <a:latin typeface="Calibri"/>
                          <a:ea typeface="Calibri"/>
                          <a:cs typeface="Times New Roman"/>
                        </a:rPr>
                        <a:t>nonfinancial </a:t>
                      </a:r>
                      <a:r>
                        <a:rPr lang="en-US" sz="1600" b="1" dirty="0">
                          <a:solidFill>
                            <a:srgbClr val="000000"/>
                          </a:solidFill>
                          <a:latin typeface="Calibri"/>
                          <a:ea typeface="Calibri"/>
                          <a:cs typeface="Times New Roman"/>
                        </a:rPr>
                        <a:t>information </a:t>
                      </a:r>
                      <a:endParaRPr lang="en-US" sz="1600" dirty="0">
                        <a:solidFill>
                          <a:srgbClr val="000000"/>
                        </a:solidFill>
                        <a:latin typeface="Calibri"/>
                        <a:ea typeface="Calibri"/>
                        <a:cs typeface="Times New Roman"/>
                      </a:endParaRPr>
                    </a:p>
                  </a:txBody>
                  <a:tcPr marL="68580" marR="68580" marT="82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nSpc>
                          <a:spcPct val="105000"/>
                        </a:lnSpc>
                        <a:spcBef>
                          <a:spcPts val="0"/>
                        </a:spcBef>
                        <a:spcAft>
                          <a:spcPts val="0"/>
                        </a:spcAft>
                      </a:pPr>
                      <a:r>
                        <a:rPr lang="en-US" sz="1600" b="1" dirty="0">
                          <a:solidFill>
                            <a:srgbClr val="000000"/>
                          </a:solidFill>
                          <a:latin typeface="Calibri"/>
                          <a:ea typeface="Calibri"/>
                          <a:cs typeface="Times New Roman"/>
                        </a:rPr>
                        <a:t>American Electric Power </a:t>
                      </a:r>
                      <a:endParaRPr lang="en-US" sz="1600" dirty="0">
                        <a:solidFill>
                          <a:srgbClr val="000000"/>
                        </a:solidFill>
                        <a:latin typeface="Calibri"/>
                        <a:ea typeface="Calibri"/>
                        <a:cs typeface="Times New Roman"/>
                      </a:endParaRPr>
                    </a:p>
                  </a:txBody>
                  <a:tcPr marL="68580" marR="68580" marT="8255"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Deloitte &amp; Touche</a:t>
                      </a:r>
                      <a:endParaRPr lang="en-US" sz="1600">
                        <a:solidFill>
                          <a:srgbClr val="000000"/>
                        </a:solidFill>
                        <a:latin typeface="Calibri"/>
                        <a:ea typeface="Calibri"/>
                        <a:cs typeface="Times New Roman"/>
                      </a:endParaRPr>
                    </a:p>
                  </a:txBody>
                  <a:tcPr marL="68580" marR="68580" marT="8255"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No </a:t>
                      </a:r>
                      <a:endParaRPr lang="en-US" sz="1600">
                        <a:solidFill>
                          <a:srgbClr val="000000"/>
                        </a:solidFill>
                        <a:latin typeface="Calibri"/>
                        <a:ea typeface="Calibri"/>
                        <a:cs typeface="Times New Roman"/>
                      </a:endParaRPr>
                    </a:p>
                  </a:txBody>
                  <a:tcPr marL="68580" marR="68580" marT="8255"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274320">
                <a:tc>
                  <a:txBody>
                    <a:bodyPr/>
                    <a:lstStyle/>
                    <a:p>
                      <a:pPr marL="0" marR="0">
                        <a:lnSpc>
                          <a:spcPct val="105000"/>
                        </a:lnSpc>
                        <a:spcBef>
                          <a:spcPts val="0"/>
                        </a:spcBef>
                        <a:spcAft>
                          <a:spcPts val="0"/>
                        </a:spcAft>
                      </a:pPr>
                      <a:r>
                        <a:rPr lang="en-US" sz="1600" b="1" dirty="0">
                          <a:solidFill>
                            <a:srgbClr val="000000"/>
                          </a:solidFill>
                          <a:latin typeface="Calibri"/>
                          <a:ea typeface="Calibri"/>
                          <a:cs typeface="Times New Roman"/>
                        </a:rPr>
                        <a:t>Alstom </a:t>
                      </a:r>
                      <a:endParaRPr lang="en-US" sz="1600" dirty="0">
                        <a:solidFill>
                          <a:srgbClr val="000000"/>
                        </a:solidFill>
                        <a:latin typeface="Calibri"/>
                        <a:ea typeface="Calibri"/>
                        <a:cs typeface="Times New Roman"/>
                      </a:endParaRPr>
                    </a:p>
                  </a:txBody>
                  <a:tcPr marL="68580" marR="68580" marT="8255" marB="0">
                    <a:lnL>
                      <a:noFill/>
                    </a:lnL>
                    <a:lnR>
                      <a:noFill/>
                    </a:lnR>
                    <a:lnT>
                      <a:noFill/>
                    </a:lnT>
                    <a:lnB>
                      <a:noFill/>
                    </a:lnB>
                  </a:tcPr>
                </a:tc>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Deloitte and Ernst &amp; Young</a:t>
                      </a:r>
                      <a:endParaRPr lang="en-US" sz="1600">
                        <a:solidFill>
                          <a:srgbClr val="000000"/>
                        </a:solidFill>
                        <a:latin typeface="Calibri"/>
                        <a:ea typeface="Calibri"/>
                        <a:cs typeface="Times New Roman"/>
                      </a:endParaRPr>
                    </a:p>
                  </a:txBody>
                  <a:tcPr marL="68580" marR="68580" marT="8255" marB="0">
                    <a:lnL>
                      <a:noFill/>
                    </a:lnL>
                    <a:lnR>
                      <a:noFill/>
                    </a:lnR>
                    <a:lnT>
                      <a:noFill/>
                    </a:lnT>
                    <a:lnB>
                      <a:noFill/>
                    </a:lnB>
                  </a:tcPr>
                </a:tc>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No </a:t>
                      </a:r>
                      <a:endParaRPr lang="en-US" sz="1600">
                        <a:solidFill>
                          <a:srgbClr val="000000"/>
                        </a:solidFill>
                        <a:latin typeface="Calibri"/>
                        <a:ea typeface="Calibri"/>
                        <a:cs typeface="Times New Roman"/>
                      </a:endParaRPr>
                    </a:p>
                  </a:txBody>
                  <a:tcPr marL="68580" marR="68580" marT="8255" marB="0">
                    <a:lnL>
                      <a:noFill/>
                    </a:lnL>
                    <a:lnR>
                      <a:noFill/>
                    </a:lnR>
                    <a:lnT>
                      <a:noFill/>
                    </a:lnT>
                    <a:lnB>
                      <a:noFill/>
                    </a:lnB>
                  </a:tcPr>
                </a:tc>
              </a:tr>
              <a:tr h="274320">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Anglo Platinum</a:t>
                      </a:r>
                      <a:r>
                        <a:rPr lang="en-US" sz="1600">
                          <a:solidFill>
                            <a:srgbClr val="000000"/>
                          </a:solidFill>
                          <a:latin typeface="Calibri"/>
                          <a:ea typeface="Calibri"/>
                          <a:cs typeface="Times New Roman"/>
                        </a:rPr>
                        <a:t> </a:t>
                      </a:r>
                    </a:p>
                  </a:txBody>
                  <a:tcPr marL="68580" marR="68580" marT="8255" marB="0">
                    <a:lnL>
                      <a:noFill/>
                    </a:lnL>
                    <a:lnR>
                      <a:noFill/>
                    </a:lnR>
                    <a:lnT>
                      <a:noFill/>
                    </a:lnT>
                    <a:lnB>
                      <a:noFill/>
                    </a:lnB>
                    <a:solidFill>
                      <a:srgbClr val="C0C0C0"/>
                    </a:solidFill>
                  </a:tcPr>
                </a:tc>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Deloitte &amp; Touche</a:t>
                      </a:r>
                      <a:r>
                        <a:rPr lang="en-US" sz="1600">
                          <a:solidFill>
                            <a:srgbClr val="000000"/>
                          </a:solidFill>
                          <a:latin typeface="Calibri"/>
                          <a:ea typeface="Calibri"/>
                          <a:cs typeface="Times New Roman"/>
                        </a:rPr>
                        <a:t> </a:t>
                      </a:r>
                    </a:p>
                  </a:txBody>
                  <a:tcPr marL="68580" marR="68580" marT="8255" marB="0">
                    <a:lnL>
                      <a:noFill/>
                    </a:lnL>
                    <a:lnR>
                      <a:noFill/>
                    </a:lnR>
                    <a:lnT>
                      <a:noFill/>
                    </a:lnT>
                    <a:lnB>
                      <a:noFill/>
                    </a:lnB>
                    <a:solidFill>
                      <a:srgbClr val="C0C0C0"/>
                    </a:solidFill>
                  </a:tcPr>
                </a:tc>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PricewaterhouseCoopers</a:t>
                      </a:r>
                      <a:r>
                        <a:rPr lang="en-US" sz="1600">
                          <a:solidFill>
                            <a:srgbClr val="000000"/>
                          </a:solidFill>
                          <a:latin typeface="Calibri"/>
                          <a:ea typeface="Calibri"/>
                          <a:cs typeface="Times New Roman"/>
                        </a:rPr>
                        <a:t> </a:t>
                      </a:r>
                    </a:p>
                  </a:txBody>
                  <a:tcPr marL="68580" marR="68580" marT="8255" marB="0">
                    <a:lnL>
                      <a:noFill/>
                    </a:lnL>
                    <a:lnR>
                      <a:noFill/>
                    </a:lnR>
                    <a:lnT>
                      <a:noFill/>
                    </a:lnT>
                    <a:lnB>
                      <a:noFill/>
                    </a:lnB>
                    <a:solidFill>
                      <a:srgbClr val="C0C0C0"/>
                    </a:solidFill>
                  </a:tcPr>
                </a:tc>
              </a:tr>
              <a:tr h="274320">
                <a:tc>
                  <a:txBody>
                    <a:bodyPr/>
                    <a:lstStyle/>
                    <a:p>
                      <a:pPr marL="0" marR="0">
                        <a:lnSpc>
                          <a:spcPct val="105000"/>
                        </a:lnSpc>
                        <a:spcBef>
                          <a:spcPts val="0"/>
                        </a:spcBef>
                        <a:spcAft>
                          <a:spcPts val="0"/>
                        </a:spcAft>
                      </a:pPr>
                      <a:r>
                        <a:rPr lang="en-US" sz="1600" b="1" dirty="0">
                          <a:solidFill>
                            <a:srgbClr val="000000"/>
                          </a:solidFill>
                          <a:latin typeface="Calibri"/>
                          <a:ea typeface="Calibri"/>
                          <a:cs typeface="Times New Roman"/>
                        </a:rPr>
                        <a:t>Aracruz (now Fibria) </a:t>
                      </a:r>
                      <a:endParaRPr lang="en-US" sz="1600" dirty="0">
                        <a:solidFill>
                          <a:srgbClr val="000000"/>
                        </a:solidFill>
                        <a:latin typeface="Calibri"/>
                        <a:ea typeface="Calibri"/>
                        <a:cs typeface="Times New Roman"/>
                      </a:endParaRPr>
                    </a:p>
                  </a:txBody>
                  <a:tcPr marL="68580" marR="68580" marT="8255" marB="0">
                    <a:lnL>
                      <a:noFill/>
                    </a:lnL>
                    <a:lnR>
                      <a:noFill/>
                    </a:lnR>
                    <a:lnT>
                      <a:noFill/>
                    </a:lnT>
                    <a:lnB>
                      <a:noFill/>
                    </a:lnB>
                  </a:tcPr>
                </a:tc>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Bureau Veritas </a:t>
                      </a:r>
                      <a:endParaRPr lang="en-US" sz="1600">
                        <a:solidFill>
                          <a:srgbClr val="000000"/>
                        </a:solidFill>
                        <a:latin typeface="Calibri"/>
                        <a:ea typeface="Calibri"/>
                        <a:cs typeface="Times New Roman"/>
                      </a:endParaRPr>
                    </a:p>
                  </a:txBody>
                  <a:tcPr marL="68580" marR="68580" marT="8255" marB="0">
                    <a:lnL>
                      <a:noFill/>
                    </a:lnL>
                    <a:lnR>
                      <a:noFill/>
                    </a:lnR>
                    <a:lnT>
                      <a:noFill/>
                    </a:lnT>
                    <a:lnB>
                      <a:noFill/>
                    </a:lnB>
                  </a:tcPr>
                </a:tc>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Yes, in one report </a:t>
                      </a:r>
                      <a:endParaRPr lang="en-US" sz="1600">
                        <a:solidFill>
                          <a:srgbClr val="000000"/>
                        </a:solidFill>
                        <a:latin typeface="Calibri"/>
                        <a:ea typeface="Calibri"/>
                        <a:cs typeface="Times New Roman"/>
                      </a:endParaRPr>
                    </a:p>
                  </a:txBody>
                  <a:tcPr marL="68580" marR="68580" marT="8255" marB="0">
                    <a:lnL>
                      <a:noFill/>
                    </a:lnL>
                    <a:lnR>
                      <a:noFill/>
                    </a:lnR>
                    <a:lnT>
                      <a:noFill/>
                    </a:lnT>
                    <a:lnB>
                      <a:noFill/>
                    </a:lnB>
                  </a:tcPr>
                </a:tc>
              </a:tr>
              <a:tr h="274320">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Aviva </a:t>
                      </a:r>
                      <a:endParaRPr lang="en-US" sz="1600">
                        <a:solidFill>
                          <a:srgbClr val="000000"/>
                        </a:solidFill>
                        <a:latin typeface="Calibri"/>
                        <a:ea typeface="Calibri"/>
                        <a:cs typeface="Times New Roman"/>
                      </a:endParaRPr>
                    </a:p>
                  </a:txBody>
                  <a:tcPr marL="68580" marR="68580" marT="8255" marB="0">
                    <a:lnL>
                      <a:noFill/>
                    </a:lnL>
                    <a:lnR>
                      <a:noFill/>
                    </a:lnR>
                    <a:lnT>
                      <a:noFill/>
                    </a:lnT>
                    <a:lnB>
                      <a:noFill/>
                    </a:lnB>
                    <a:solidFill>
                      <a:srgbClr val="C0C0C0"/>
                    </a:solidFill>
                  </a:tcPr>
                </a:tc>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E&amp;Y </a:t>
                      </a:r>
                      <a:endParaRPr lang="en-US" sz="1600">
                        <a:solidFill>
                          <a:srgbClr val="000000"/>
                        </a:solidFill>
                        <a:latin typeface="Calibri"/>
                        <a:ea typeface="Calibri"/>
                        <a:cs typeface="Times New Roman"/>
                      </a:endParaRPr>
                    </a:p>
                  </a:txBody>
                  <a:tcPr marL="68580" marR="68580" marT="8255" marB="0">
                    <a:lnL>
                      <a:noFill/>
                    </a:lnL>
                    <a:lnR>
                      <a:noFill/>
                    </a:lnR>
                    <a:lnT>
                      <a:noFill/>
                    </a:lnT>
                    <a:lnB>
                      <a:noFill/>
                    </a:lnB>
                    <a:solidFill>
                      <a:srgbClr val="C0C0C0"/>
                    </a:solidFill>
                  </a:tcPr>
                </a:tc>
                <a:tc>
                  <a:txBody>
                    <a:bodyPr/>
                    <a:lstStyle/>
                    <a:p>
                      <a:pPr marL="0" marR="0">
                        <a:lnSpc>
                          <a:spcPct val="105000"/>
                        </a:lnSpc>
                        <a:spcBef>
                          <a:spcPts val="0"/>
                        </a:spcBef>
                        <a:spcAft>
                          <a:spcPts val="0"/>
                        </a:spcAft>
                      </a:pPr>
                      <a:r>
                        <a:rPr lang="en-US" sz="1600" b="1" dirty="0">
                          <a:solidFill>
                            <a:srgbClr val="000000"/>
                          </a:solidFill>
                          <a:latin typeface="Calibri"/>
                          <a:ea typeface="Calibri"/>
                          <a:cs typeface="Times New Roman"/>
                        </a:rPr>
                        <a:t>Separate report by CSR boutique </a:t>
                      </a:r>
                      <a:endParaRPr lang="en-US" sz="1600" dirty="0">
                        <a:solidFill>
                          <a:srgbClr val="000000"/>
                        </a:solidFill>
                        <a:latin typeface="Calibri"/>
                        <a:ea typeface="Calibri"/>
                        <a:cs typeface="Times New Roman"/>
                      </a:endParaRPr>
                    </a:p>
                  </a:txBody>
                  <a:tcPr marL="68580" marR="68580" marT="8255" marB="0">
                    <a:lnL>
                      <a:noFill/>
                    </a:lnL>
                    <a:lnR>
                      <a:noFill/>
                    </a:lnR>
                    <a:lnT>
                      <a:noFill/>
                    </a:lnT>
                    <a:lnB>
                      <a:noFill/>
                    </a:lnB>
                    <a:solidFill>
                      <a:srgbClr val="C0C0C0"/>
                    </a:solidFill>
                  </a:tcPr>
                </a:tc>
              </a:tr>
              <a:tr h="274320">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BASF </a:t>
                      </a:r>
                      <a:endParaRPr lang="en-US" sz="1600">
                        <a:solidFill>
                          <a:srgbClr val="000000"/>
                        </a:solidFill>
                        <a:latin typeface="Calibri"/>
                        <a:ea typeface="Calibri"/>
                        <a:cs typeface="Times New Roman"/>
                      </a:endParaRPr>
                    </a:p>
                  </a:txBody>
                  <a:tcPr marL="68580" marR="68580" marT="8255" marB="0">
                    <a:lnL>
                      <a:noFill/>
                    </a:lnL>
                    <a:lnR>
                      <a:noFill/>
                    </a:lnR>
                    <a:lnT>
                      <a:noFill/>
                    </a:lnT>
                    <a:lnB>
                      <a:noFill/>
                    </a:lnB>
                  </a:tcPr>
                </a:tc>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KPMG </a:t>
                      </a:r>
                      <a:endParaRPr lang="en-US" sz="1600">
                        <a:solidFill>
                          <a:srgbClr val="000000"/>
                        </a:solidFill>
                        <a:latin typeface="Calibri"/>
                        <a:ea typeface="Calibri"/>
                        <a:cs typeface="Times New Roman"/>
                      </a:endParaRPr>
                    </a:p>
                  </a:txBody>
                  <a:tcPr marL="68580" marR="68580" marT="8255" marB="0">
                    <a:lnL>
                      <a:noFill/>
                    </a:lnL>
                    <a:lnR>
                      <a:noFill/>
                    </a:lnR>
                    <a:lnT>
                      <a:noFill/>
                    </a:lnT>
                    <a:lnB>
                      <a:noFill/>
                    </a:lnB>
                  </a:tcPr>
                </a:tc>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Yes, in one report </a:t>
                      </a:r>
                      <a:endParaRPr lang="en-US" sz="1600">
                        <a:solidFill>
                          <a:srgbClr val="000000"/>
                        </a:solidFill>
                        <a:latin typeface="Calibri"/>
                        <a:ea typeface="Calibri"/>
                        <a:cs typeface="Times New Roman"/>
                      </a:endParaRPr>
                    </a:p>
                  </a:txBody>
                  <a:tcPr marL="68580" marR="68580" marT="8255" marB="0">
                    <a:lnL>
                      <a:noFill/>
                    </a:lnL>
                    <a:lnR>
                      <a:noFill/>
                    </a:lnR>
                    <a:lnT>
                      <a:noFill/>
                    </a:lnT>
                    <a:lnB>
                      <a:noFill/>
                    </a:lnB>
                  </a:tcPr>
                </a:tc>
              </a:tr>
              <a:tr h="274320">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BT	 </a:t>
                      </a:r>
                      <a:endParaRPr lang="en-US" sz="1600">
                        <a:solidFill>
                          <a:srgbClr val="000000"/>
                        </a:solidFill>
                        <a:latin typeface="Calibri"/>
                        <a:ea typeface="Calibri"/>
                        <a:cs typeface="Times New Roman"/>
                      </a:endParaRPr>
                    </a:p>
                  </a:txBody>
                  <a:tcPr marL="68580" marR="68580" marT="8255" marB="0">
                    <a:lnL>
                      <a:noFill/>
                    </a:lnL>
                    <a:lnR>
                      <a:noFill/>
                    </a:lnR>
                    <a:lnT>
                      <a:noFill/>
                    </a:lnT>
                    <a:lnB>
                      <a:noFill/>
                    </a:lnB>
                    <a:solidFill>
                      <a:srgbClr val="C0C0C0"/>
                    </a:solidFill>
                  </a:tcPr>
                </a:tc>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PricewaterhouseCoopers</a:t>
                      </a:r>
                      <a:r>
                        <a:rPr lang="en-US" sz="1600">
                          <a:solidFill>
                            <a:srgbClr val="000000"/>
                          </a:solidFill>
                          <a:latin typeface="Calibri"/>
                          <a:ea typeface="Calibri"/>
                          <a:cs typeface="Times New Roman"/>
                        </a:rPr>
                        <a:t> </a:t>
                      </a:r>
                    </a:p>
                  </a:txBody>
                  <a:tcPr marL="68580" marR="68580" marT="8255" marB="0">
                    <a:lnL>
                      <a:noFill/>
                    </a:lnL>
                    <a:lnR>
                      <a:noFill/>
                    </a:lnR>
                    <a:lnT>
                      <a:noFill/>
                    </a:lnT>
                    <a:lnB>
                      <a:noFill/>
                    </a:lnB>
                    <a:solidFill>
                      <a:srgbClr val="C0C0C0"/>
                    </a:solidFill>
                  </a:tcPr>
                </a:tc>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No </a:t>
                      </a:r>
                      <a:endParaRPr lang="en-US" sz="1600">
                        <a:solidFill>
                          <a:srgbClr val="000000"/>
                        </a:solidFill>
                        <a:latin typeface="Calibri"/>
                        <a:ea typeface="Calibri"/>
                        <a:cs typeface="Times New Roman"/>
                      </a:endParaRPr>
                    </a:p>
                  </a:txBody>
                  <a:tcPr marL="68580" marR="68580" marT="8255" marB="0">
                    <a:lnL>
                      <a:noFill/>
                    </a:lnL>
                    <a:lnR>
                      <a:noFill/>
                    </a:lnR>
                    <a:lnT>
                      <a:noFill/>
                    </a:lnT>
                    <a:lnB>
                      <a:noFill/>
                    </a:lnB>
                    <a:solidFill>
                      <a:srgbClr val="C0C0C0"/>
                    </a:solidFill>
                  </a:tcPr>
                </a:tc>
              </a:tr>
              <a:tr h="274320">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HSBC </a:t>
                      </a:r>
                      <a:endParaRPr lang="en-US" sz="1600">
                        <a:solidFill>
                          <a:srgbClr val="000000"/>
                        </a:solidFill>
                        <a:latin typeface="Calibri"/>
                        <a:ea typeface="Calibri"/>
                        <a:cs typeface="Times New Roman"/>
                      </a:endParaRPr>
                    </a:p>
                  </a:txBody>
                  <a:tcPr marL="68580" marR="68580" marT="8255" marB="0">
                    <a:lnL>
                      <a:noFill/>
                    </a:lnL>
                    <a:lnR>
                      <a:noFill/>
                    </a:lnR>
                    <a:lnT>
                      <a:noFill/>
                    </a:lnT>
                    <a:lnB>
                      <a:noFill/>
                    </a:lnB>
                  </a:tcPr>
                </a:tc>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KPMG </a:t>
                      </a:r>
                      <a:endParaRPr lang="en-US" sz="1600">
                        <a:solidFill>
                          <a:srgbClr val="000000"/>
                        </a:solidFill>
                        <a:latin typeface="Calibri"/>
                        <a:ea typeface="Calibri"/>
                        <a:cs typeface="Times New Roman"/>
                      </a:endParaRPr>
                    </a:p>
                  </a:txBody>
                  <a:tcPr marL="68580" marR="68580" marT="8255" marB="0">
                    <a:lnL>
                      <a:noFill/>
                    </a:lnL>
                    <a:lnR>
                      <a:noFill/>
                    </a:lnR>
                    <a:lnT>
                      <a:noFill/>
                    </a:lnT>
                    <a:lnB>
                      <a:noFill/>
                    </a:lnB>
                  </a:tcPr>
                </a:tc>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No </a:t>
                      </a:r>
                      <a:endParaRPr lang="en-US" sz="1600">
                        <a:solidFill>
                          <a:srgbClr val="000000"/>
                        </a:solidFill>
                        <a:latin typeface="Calibri"/>
                        <a:ea typeface="Calibri"/>
                        <a:cs typeface="Times New Roman"/>
                      </a:endParaRPr>
                    </a:p>
                  </a:txBody>
                  <a:tcPr marL="68580" marR="68580" marT="8255" marB="0">
                    <a:lnL>
                      <a:noFill/>
                    </a:lnL>
                    <a:lnR>
                      <a:noFill/>
                    </a:lnR>
                    <a:lnT>
                      <a:noFill/>
                    </a:lnT>
                    <a:lnB>
                      <a:noFill/>
                    </a:lnB>
                  </a:tcPr>
                </a:tc>
              </a:tr>
              <a:tr h="274320">
                <a:tc>
                  <a:txBody>
                    <a:bodyPr/>
                    <a:lstStyle/>
                    <a:p>
                      <a:pPr marL="0" marR="0">
                        <a:lnSpc>
                          <a:spcPct val="105000"/>
                        </a:lnSpc>
                        <a:spcBef>
                          <a:spcPts val="0"/>
                        </a:spcBef>
                        <a:spcAft>
                          <a:spcPts val="0"/>
                        </a:spcAft>
                      </a:pPr>
                      <a:r>
                        <a:rPr lang="en-US" sz="1600" b="1" dirty="0">
                          <a:solidFill>
                            <a:srgbClr val="000000"/>
                          </a:solidFill>
                          <a:latin typeface="Calibri"/>
                          <a:ea typeface="Calibri"/>
                          <a:cs typeface="Times New Roman"/>
                        </a:rPr>
                        <a:t>Natura </a:t>
                      </a:r>
                      <a:endParaRPr lang="en-US" sz="1600" dirty="0">
                        <a:solidFill>
                          <a:srgbClr val="000000"/>
                        </a:solidFill>
                        <a:latin typeface="Calibri"/>
                        <a:ea typeface="Calibri"/>
                        <a:cs typeface="Times New Roman"/>
                      </a:endParaRPr>
                    </a:p>
                  </a:txBody>
                  <a:tcPr marL="68580" marR="68580" marT="8255" marB="0">
                    <a:lnL>
                      <a:noFill/>
                    </a:lnL>
                    <a:lnR>
                      <a:noFill/>
                    </a:lnR>
                    <a:lnT>
                      <a:noFill/>
                    </a:lnT>
                    <a:lnB>
                      <a:noFill/>
                    </a:lnB>
                    <a:solidFill>
                      <a:srgbClr val="C0C0C0"/>
                    </a:solidFill>
                  </a:tcPr>
                </a:tc>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Deloitte Touche Tohmatsu </a:t>
                      </a:r>
                      <a:endParaRPr lang="en-US" sz="1600">
                        <a:solidFill>
                          <a:srgbClr val="000000"/>
                        </a:solidFill>
                        <a:latin typeface="Calibri"/>
                        <a:ea typeface="Calibri"/>
                        <a:cs typeface="Times New Roman"/>
                      </a:endParaRPr>
                    </a:p>
                  </a:txBody>
                  <a:tcPr marL="68580" marR="68580" marT="8255" marB="0">
                    <a:lnL>
                      <a:noFill/>
                    </a:lnL>
                    <a:lnR>
                      <a:noFill/>
                    </a:lnR>
                    <a:lnT>
                      <a:noFill/>
                    </a:lnT>
                    <a:lnB>
                      <a:noFill/>
                    </a:lnB>
                    <a:solidFill>
                      <a:srgbClr val="C0C0C0"/>
                    </a:solidFill>
                  </a:tcPr>
                </a:tc>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Separate report by CSR boutique </a:t>
                      </a:r>
                      <a:endParaRPr lang="en-US" sz="1600">
                        <a:solidFill>
                          <a:srgbClr val="000000"/>
                        </a:solidFill>
                        <a:latin typeface="Calibri"/>
                        <a:ea typeface="Calibri"/>
                        <a:cs typeface="Times New Roman"/>
                      </a:endParaRPr>
                    </a:p>
                  </a:txBody>
                  <a:tcPr marL="68580" marR="68580" marT="8255" marB="0">
                    <a:lnL>
                      <a:noFill/>
                    </a:lnL>
                    <a:lnR>
                      <a:noFill/>
                    </a:lnR>
                    <a:lnT>
                      <a:noFill/>
                    </a:lnT>
                    <a:lnB>
                      <a:noFill/>
                    </a:lnB>
                    <a:solidFill>
                      <a:srgbClr val="C0C0C0"/>
                    </a:solidFill>
                  </a:tcPr>
                </a:tc>
              </a:tr>
              <a:tr h="274320">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Novartis </a:t>
                      </a:r>
                      <a:endParaRPr lang="en-US" sz="1600">
                        <a:solidFill>
                          <a:srgbClr val="000000"/>
                        </a:solidFill>
                        <a:latin typeface="Calibri"/>
                        <a:ea typeface="Calibri"/>
                        <a:cs typeface="Times New Roman"/>
                      </a:endParaRPr>
                    </a:p>
                  </a:txBody>
                  <a:tcPr marL="68580" marR="68580" marT="8255" marB="0">
                    <a:lnL>
                      <a:noFill/>
                    </a:lnL>
                    <a:lnR>
                      <a:noFill/>
                    </a:lnR>
                    <a:lnT>
                      <a:noFill/>
                    </a:lnT>
                    <a:lnB>
                      <a:noFill/>
                    </a:lnB>
                  </a:tcPr>
                </a:tc>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PricewaterhouseCoopers</a:t>
                      </a:r>
                      <a:r>
                        <a:rPr lang="en-US" sz="1600">
                          <a:solidFill>
                            <a:srgbClr val="000000"/>
                          </a:solidFill>
                          <a:latin typeface="Calibri"/>
                          <a:ea typeface="Calibri"/>
                          <a:cs typeface="Times New Roman"/>
                        </a:rPr>
                        <a:t> </a:t>
                      </a:r>
                    </a:p>
                  </a:txBody>
                  <a:tcPr marL="68580" marR="68580" marT="8255" marB="0">
                    <a:lnL>
                      <a:noFill/>
                    </a:lnL>
                    <a:lnR>
                      <a:noFill/>
                    </a:lnR>
                    <a:lnT>
                      <a:noFill/>
                    </a:lnT>
                    <a:lnB>
                      <a:noFill/>
                    </a:lnB>
                  </a:tcPr>
                </a:tc>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No </a:t>
                      </a:r>
                      <a:endParaRPr lang="en-US" sz="1600">
                        <a:solidFill>
                          <a:srgbClr val="000000"/>
                        </a:solidFill>
                        <a:latin typeface="Calibri"/>
                        <a:ea typeface="Calibri"/>
                        <a:cs typeface="Times New Roman"/>
                      </a:endParaRPr>
                    </a:p>
                  </a:txBody>
                  <a:tcPr marL="68580" marR="68580" marT="8255" marB="0">
                    <a:lnL>
                      <a:noFill/>
                    </a:lnL>
                    <a:lnR>
                      <a:noFill/>
                    </a:lnR>
                    <a:lnT>
                      <a:noFill/>
                    </a:lnT>
                    <a:lnB>
                      <a:noFill/>
                    </a:lnB>
                  </a:tcPr>
                </a:tc>
              </a:tr>
              <a:tr h="274320">
                <a:tc>
                  <a:txBody>
                    <a:bodyPr/>
                    <a:lstStyle/>
                    <a:p>
                      <a:pPr marL="0" marR="0">
                        <a:lnSpc>
                          <a:spcPct val="105000"/>
                        </a:lnSpc>
                        <a:spcBef>
                          <a:spcPts val="0"/>
                        </a:spcBef>
                        <a:spcAft>
                          <a:spcPts val="0"/>
                        </a:spcAft>
                      </a:pPr>
                      <a:r>
                        <a:rPr lang="en-US" sz="1600" b="1" dirty="0">
                          <a:solidFill>
                            <a:srgbClr val="000000"/>
                          </a:solidFill>
                          <a:latin typeface="Calibri"/>
                          <a:ea typeface="Calibri"/>
                          <a:cs typeface="Times New Roman"/>
                        </a:rPr>
                        <a:t>Novo Nordisk </a:t>
                      </a:r>
                      <a:endParaRPr lang="en-US" sz="1600" dirty="0">
                        <a:solidFill>
                          <a:srgbClr val="000000"/>
                        </a:solidFill>
                        <a:latin typeface="Calibri"/>
                        <a:ea typeface="Calibri"/>
                        <a:cs typeface="Times New Roman"/>
                      </a:endParaRPr>
                    </a:p>
                  </a:txBody>
                  <a:tcPr marL="68580" marR="68580" marT="8255" marB="0">
                    <a:lnL>
                      <a:noFill/>
                    </a:lnL>
                    <a:lnR>
                      <a:noFill/>
                    </a:lnR>
                    <a:lnT>
                      <a:noFill/>
                    </a:lnT>
                    <a:lnB>
                      <a:noFill/>
                    </a:lnB>
                    <a:solidFill>
                      <a:srgbClr val="C0C0C0"/>
                    </a:solidFill>
                  </a:tcPr>
                </a:tc>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PricewaterhouseCoopers</a:t>
                      </a:r>
                      <a:r>
                        <a:rPr lang="en-US" sz="1600">
                          <a:solidFill>
                            <a:srgbClr val="000000"/>
                          </a:solidFill>
                          <a:latin typeface="Calibri"/>
                          <a:ea typeface="Calibri"/>
                          <a:cs typeface="Times New Roman"/>
                        </a:rPr>
                        <a:t> </a:t>
                      </a:r>
                    </a:p>
                  </a:txBody>
                  <a:tcPr marL="68580" marR="68580" marT="8255" marB="0">
                    <a:lnL>
                      <a:noFill/>
                    </a:lnL>
                    <a:lnR>
                      <a:noFill/>
                    </a:lnR>
                    <a:lnT>
                      <a:noFill/>
                    </a:lnT>
                    <a:lnB>
                      <a:noFill/>
                    </a:lnB>
                    <a:solidFill>
                      <a:srgbClr val="C0C0C0"/>
                    </a:solidFill>
                  </a:tcPr>
                </a:tc>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Yes, in one report </a:t>
                      </a:r>
                      <a:endParaRPr lang="en-US" sz="1600">
                        <a:solidFill>
                          <a:srgbClr val="000000"/>
                        </a:solidFill>
                        <a:latin typeface="Calibri"/>
                        <a:ea typeface="Calibri"/>
                        <a:cs typeface="Times New Roman"/>
                      </a:endParaRPr>
                    </a:p>
                  </a:txBody>
                  <a:tcPr marL="68580" marR="68580" marT="8255" marB="0">
                    <a:lnL>
                      <a:noFill/>
                    </a:lnL>
                    <a:lnR>
                      <a:noFill/>
                    </a:lnR>
                    <a:lnT>
                      <a:noFill/>
                    </a:lnT>
                    <a:lnB>
                      <a:noFill/>
                    </a:lnB>
                    <a:solidFill>
                      <a:srgbClr val="C0C0C0"/>
                    </a:solidFill>
                  </a:tcPr>
                </a:tc>
              </a:tr>
              <a:tr h="274320">
                <a:tc>
                  <a:txBody>
                    <a:bodyPr/>
                    <a:lstStyle/>
                    <a:p>
                      <a:pPr marL="0" marR="0">
                        <a:lnSpc>
                          <a:spcPct val="105000"/>
                        </a:lnSpc>
                        <a:spcBef>
                          <a:spcPts val="0"/>
                        </a:spcBef>
                        <a:spcAft>
                          <a:spcPts val="0"/>
                        </a:spcAft>
                      </a:pPr>
                      <a:r>
                        <a:rPr lang="en-US" sz="1600" b="1" dirty="0">
                          <a:solidFill>
                            <a:srgbClr val="000000"/>
                          </a:solidFill>
                          <a:latin typeface="Calibri"/>
                          <a:ea typeface="Calibri"/>
                          <a:cs typeface="Times New Roman"/>
                        </a:rPr>
                        <a:t>Novozymes </a:t>
                      </a:r>
                      <a:endParaRPr lang="en-US" sz="1600" dirty="0">
                        <a:solidFill>
                          <a:srgbClr val="000000"/>
                        </a:solidFill>
                        <a:latin typeface="Calibri"/>
                        <a:ea typeface="Calibri"/>
                        <a:cs typeface="Times New Roman"/>
                      </a:endParaRPr>
                    </a:p>
                  </a:txBody>
                  <a:tcPr marL="68580" marR="68580" marT="8255" marB="0">
                    <a:lnL>
                      <a:noFill/>
                    </a:lnL>
                    <a:lnR>
                      <a:noFill/>
                    </a:lnR>
                    <a:lnT>
                      <a:noFill/>
                    </a:lnT>
                    <a:lnB>
                      <a:noFill/>
                    </a:lnB>
                  </a:tcPr>
                </a:tc>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PricewaterhouseCoopers</a:t>
                      </a:r>
                      <a:endParaRPr lang="en-US" sz="1600">
                        <a:solidFill>
                          <a:srgbClr val="000000"/>
                        </a:solidFill>
                        <a:latin typeface="Calibri"/>
                        <a:ea typeface="Calibri"/>
                        <a:cs typeface="Times New Roman"/>
                      </a:endParaRPr>
                    </a:p>
                  </a:txBody>
                  <a:tcPr marL="68580" marR="68580" marT="8255" marB="0">
                    <a:lnL>
                      <a:noFill/>
                    </a:lnL>
                    <a:lnR>
                      <a:noFill/>
                    </a:lnR>
                    <a:lnT>
                      <a:noFill/>
                    </a:lnT>
                    <a:lnB>
                      <a:noFill/>
                    </a:lnB>
                  </a:tcPr>
                </a:tc>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Yes, in one report </a:t>
                      </a:r>
                      <a:endParaRPr lang="en-US" sz="1600">
                        <a:solidFill>
                          <a:srgbClr val="000000"/>
                        </a:solidFill>
                        <a:latin typeface="Calibri"/>
                        <a:ea typeface="Calibri"/>
                        <a:cs typeface="Times New Roman"/>
                      </a:endParaRPr>
                    </a:p>
                  </a:txBody>
                  <a:tcPr marL="68580" marR="68580" marT="8255" marB="0">
                    <a:lnL>
                      <a:noFill/>
                    </a:lnL>
                    <a:lnR>
                      <a:noFill/>
                    </a:lnR>
                    <a:lnT>
                      <a:noFill/>
                    </a:lnT>
                    <a:lnB>
                      <a:noFill/>
                    </a:lnB>
                  </a:tcPr>
                </a:tc>
              </a:tr>
              <a:tr h="274320">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Philips </a:t>
                      </a:r>
                      <a:endParaRPr lang="en-US" sz="1600">
                        <a:solidFill>
                          <a:srgbClr val="000000"/>
                        </a:solidFill>
                        <a:latin typeface="Calibri"/>
                        <a:ea typeface="Calibri"/>
                        <a:cs typeface="Times New Roman"/>
                      </a:endParaRPr>
                    </a:p>
                  </a:txBody>
                  <a:tcPr marL="68580" marR="68580" marT="8255" marB="0">
                    <a:lnL>
                      <a:noFill/>
                    </a:lnL>
                    <a:lnR>
                      <a:noFill/>
                    </a:lnR>
                    <a:lnT>
                      <a:noFill/>
                    </a:lnT>
                    <a:lnB>
                      <a:noFill/>
                    </a:lnB>
                    <a:solidFill>
                      <a:srgbClr val="C0C0C0"/>
                    </a:solidFill>
                  </a:tcPr>
                </a:tc>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KPMG </a:t>
                      </a:r>
                      <a:endParaRPr lang="en-US" sz="1600">
                        <a:solidFill>
                          <a:srgbClr val="000000"/>
                        </a:solidFill>
                        <a:latin typeface="Calibri"/>
                        <a:ea typeface="Calibri"/>
                        <a:cs typeface="Times New Roman"/>
                      </a:endParaRPr>
                    </a:p>
                  </a:txBody>
                  <a:tcPr marL="68580" marR="68580" marT="8255" marB="0">
                    <a:lnL>
                      <a:noFill/>
                    </a:lnL>
                    <a:lnR>
                      <a:noFill/>
                    </a:lnR>
                    <a:lnT>
                      <a:noFill/>
                    </a:lnT>
                    <a:lnB>
                      <a:noFill/>
                    </a:lnB>
                    <a:solidFill>
                      <a:srgbClr val="C0C0C0"/>
                    </a:solidFill>
                  </a:tcPr>
                </a:tc>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Yes, separate report </a:t>
                      </a:r>
                      <a:endParaRPr lang="en-US" sz="1600">
                        <a:solidFill>
                          <a:srgbClr val="000000"/>
                        </a:solidFill>
                        <a:latin typeface="Calibri"/>
                        <a:ea typeface="Calibri"/>
                        <a:cs typeface="Times New Roman"/>
                      </a:endParaRPr>
                    </a:p>
                  </a:txBody>
                  <a:tcPr marL="68580" marR="68580" marT="8255" marB="0">
                    <a:lnL>
                      <a:noFill/>
                    </a:lnL>
                    <a:lnR>
                      <a:noFill/>
                    </a:lnR>
                    <a:lnT>
                      <a:noFill/>
                    </a:lnT>
                    <a:lnB>
                      <a:noFill/>
                    </a:lnB>
                    <a:solidFill>
                      <a:srgbClr val="C0C0C0"/>
                    </a:solidFill>
                  </a:tcPr>
                </a:tc>
              </a:tr>
              <a:tr h="274320">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Rabobank </a:t>
                      </a:r>
                      <a:endParaRPr lang="en-US" sz="1600">
                        <a:solidFill>
                          <a:srgbClr val="000000"/>
                        </a:solidFill>
                        <a:latin typeface="Calibri"/>
                        <a:ea typeface="Calibri"/>
                        <a:cs typeface="Times New Roman"/>
                      </a:endParaRPr>
                    </a:p>
                  </a:txBody>
                  <a:tcPr marL="68580" marR="68580" marT="8255" marB="0">
                    <a:lnL>
                      <a:noFill/>
                    </a:lnL>
                    <a:lnR>
                      <a:noFill/>
                    </a:lnR>
                    <a:lnT>
                      <a:noFill/>
                    </a:lnT>
                    <a:lnB>
                      <a:noFill/>
                    </a:lnB>
                  </a:tcPr>
                </a:tc>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Ernst &amp; Young </a:t>
                      </a:r>
                      <a:endParaRPr lang="en-US" sz="1600">
                        <a:solidFill>
                          <a:srgbClr val="000000"/>
                        </a:solidFill>
                        <a:latin typeface="Calibri"/>
                        <a:ea typeface="Calibri"/>
                        <a:cs typeface="Times New Roman"/>
                      </a:endParaRPr>
                    </a:p>
                  </a:txBody>
                  <a:tcPr marL="68580" marR="68580" marT="8255" marB="0">
                    <a:lnL>
                      <a:noFill/>
                    </a:lnL>
                    <a:lnR>
                      <a:noFill/>
                    </a:lnR>
                    <a:lnT>
                      <a:noFill/>
                    </a:lnT>
                    <a:lnB>
                      <a:noFill/>
                    </a:lnB>
                  </a:tcPr>
                </a:tc>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KPMG </a:t>
                      </a:r>
                      <a:endParaRPr lang="en-US" sz="1600">
                        <a:solidFill>
                          <a:srgbClr val="000000"/>
                        </a:solidFill>
                        <a:latin typeface="Calibri"/>
                        <a:ea typeface="Calibri"/>
                        <a:cs typeface="Times New Roman"/>
                      </a:endParaRPr>
                    </a:p>
                  </a:txBody>
                  <a:tcPr marL="68580" marR="68580" marT="8255" marB="0">
                    <a:lnL>
                      <a:noFill/>
                    </a:lnL>
                    <a:lnR>
                      <a:noFill/>
                    </a:lnR>
                    <a:lnT>
                      <a:noFill/>
                    </a:lnT>
                    <a:lnB>
                      <a:noFill/>
                    </a:lnB>
                  </a:tcPr>
                </a:tc>
              </a:tr>
              <a:tr h="274320">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TNT Logistics</a:t>
                      </a:r>
                      <a:r>
                        <a:rPr lang="en-US" sz="1600">
                          <a:solidFill>
                            <a:srgbClr val="000000"/>
                          </a:solidFill>
                          <a:latin typeface="Calibri"/>
                          <a:ea typeface="Calibri"/>
                          <a:cs typeface="Times New Roman"/>
                        </a:rPr>
                        <a:t> </a:t>
                      </a:r>
                    </a:p>
                  </a:txBody>
                  <a:tcPr marL="68580" marR="68580" marT="8255" marB="0">
                    <a:lnL>
                      <a:noFill/>
                    </a:lnL>
                    <a:lnR>
                      <a:noFill/>
                    </a:lnR>
                    <a:lnT>
                      <a:noFill/>
                    </a:lnT>
                    <a:lnB>
                      <a:noFill/>
                    </a:lnB>
                    <a:solidFill>
                      <a:srgbClr val="C0C0C0"/>
                    </a:solidFill>
                  </a:tcPr>
                </a:tc>
                <a:tc>
                  <a:txBody>
                    <a:bodyPr/>
                    <a:lstStyle/>
                    <a:p>
                      <a:pPr marL="0" marR="0">
                        <a:lnSpc>
                          <a:spcPct val="105000"/>
                        </a:lnSpc>
                        <a:spcBef>
                          <a:spcPts val="0"/>
                        </a:spcBef>
                        <a:spcAft>
                          <a:spcPts val="0"/>
                        </a:spcAft>
                      </a:pPr>
                      <a:r>
                        <a:rPr lang="en-US" sz="1600" b="1" dirty="0">
                          <a:solidFill>
                            <a:srgbClr val="000000"/>
                          </a:solidFill>
                          <a:latin typeface="Calibri"/>
                          <a:ea typeface="Calibri"/>
                          <a:cs typeface="Times New Roman"/>
                        </a:rPr>
                        <a:t>PricewaterhouseCoopers</a:t>
                      </a:r>
                      <a:endParaRPr lang="en-US" sz="1600" dirty="0">
                        <a:solidFill>
                          <a:srgbClr val="000000"/>
                        </a:solidFill>
                        <a:latin typeface="Calibri"/>
                        <a:ea typeface="Calibri"/>
                        <a:cs typeface="Times New Roman"/>
                      </a:endParaRPr>
                    </a:p>
                  </a:txBody>
                  <a:tcPr marL="68580" marR="68580" marT="8255" marB="0">
                    <a:lnL>
                      <a:noFill/>
                    </a:lnL>
                    <a:lnR>
                      <a:noFill/>
                    </a:lnR>
                    <a:lnT>
                      <a:noFill/>
                    </a:lnT>
                    <a:lnB>
                      <a:noFill/>
                    </a:lnB>
                    <a:solidFill>
                      <a:srgbClr val="C0C0C0"/>
                    </a:solidFill>
                  </a:tcPr>
                </a:tc>
                <a:tc>
                  <a:txBody>
                    <a:bodyPr/>
                    <a:lstStyle/>
                    <a:p>
                      <a:pPr marL="0" marR="0">
                        <a:lnSpc>
                          <a:spcPct val="105000"/>
                        </a:lnSpc>
                        <a:spcBef>
                          <a:spcPts val="0"/>
                        </a:spcBef>
                        <a:spcAft>
                          <a:spcPts val="0"/>
                        </a:spcAft>
                      </a:pPr>
                      <a:r>
                        <a:rPr lang="en-US" sz="1600" b="1" smtClean="0">
                          <a:solidFill>
                            <a:srgbClr val="000000"/>
                          </a:solidFill>
                          <a:latin typeface="Calibri"/>
                          <a:ea typeface="Calibri"/>
                          <a:cs typeface="Times New Roman"/>
                        </a:rPr>
                        <a:t>Yes, separate report</a:t>
                      </a:r>
                      <a:endParaRPr lang="en-US" sz="1600" b="1" dirty="0">
                        <a:solidFill>
                          <a:srgbClr val="000000"/>
                        </a:solidFill>
                        <a:latin typeface="Calibri"/>
                        <a:ea typeface="Calibri"/>
                        <a:cs typeface="Times New Roman"/>
                      </a:endParaRPr>
                    </a:p>
                  </a:txBody>
                  <a:tcPr marL="68580" marR="68580" marT="8255" marB="0">
                    <a:lnL>
                      <a:noFill/>
                    </a:lnL>
                    <a:lnR>
                      <a:noFill/>
                    </a:lnR>
                    <a:lnT>
                      <a:noFill/>
                    </a:lnT>
                    <a:lnB>
                      <a:noFill/>
                    </a:lnB>
                    <a:solidFill>
                      <a:srgbClr val="C0C0C0"/>
                    </a:solidFill>
                  </a:tcPr>
                </a:tc>
              </a:tr>
              <a:tr h="274320">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United Technologies </a:t>
                      </a:r>
                      <a:endParaRPr lang="en-US" sz="1600">
                        <a:solidFill>
                          <a:srgbClr val="000000"/>
                        </a:solidFill>
                        <a:latin typeface="Calibri"/>
                        <a:ea typeface="Calibri"/>
                        <a:cs typeface="Times New Roman"/>
                      </a:endParaRPr>
                    </a:p>
                  </a:txBody>
                  <a:tcPr marL="68580" marR="68580" marT="8255" marB="0">
                    <a:lnL>
                      <a:noFill/>
                    </a:lnL>
                    <a:lnR>
                      <a:noFill/>
                    </a:lnR>
                    <a:lnT>
                      <a:noFill/>
                    </a:lnT>
                    <a:lnB>
                      <a:noFill/>
                    </a:lnB>
                  </a:tcPr>
                </a:tc>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PricewaterhouseCoopers</a:t>
                      </a:r>
                      <a:endParaRPr lang="en-US" sz="1600">
                        <a:solidFill>
                          <a:srgbClr val="000000"/>
                        </a:solidFill>
                        <a:latin typeface="Calibri"/>
                        <a:ea typeface="Calibri"/>
                        <a:cs typeface="Times New Roman"/>
                      </a:endParaRPr>
                    </a:p>
                  </a:txBody>
                  <a:tcPr marL="68580" marR="68580" marT="8255" marB="0">
                    <a:lnL>
                      <a:noFill/>
                    </a:lnL>
                    <a:lnR>
                      <a:noFill/>
                    </a:lnR>
                    <a:lnT>
                      <a:noFill/>
                    </a:lnT>
                    <a:lnB>
                      <a:noFill/>
                    </a:lnB>
                  </a:tcPr>
                </a:tc>
                <a:tc>
                  <a:txBody>
                    <a:bodyPr/>
                    <a:lstStyle/>
                    <a:p>
                      <a:pPr marL="0" marR="0">
                        <a:lnSpc>
                          <a:spcPct val="105000"/>
                        </a:lnSpc>
                        <a:spcBef>
                          <a:spcPts val="0"/>
                        </a:spcBef>
                        <a:spcAft>
                          <a:spcPts val="0"/>
                        </a:spcAft>
                      </a:pPr>
                      <a:r>
                        <a:rPr lang="en-US" sz="1600" b="1">
                          <a:solidFill>
                            <a:srgbClr val="000000"/>
                          </a:solidFill>
                          <a:latin typeface="Calibri"/>
                          <a:ea typeface="Calibri"/>
                          <a:cs typeface="Times New Roman"/>
                        </a:rPr>
                        <a:t>No </a:t>
                      </a:r>
                      <a:endParaRPr lang="en-US" sz="1600">
                        <a:solidFill>
                          <a:srgbClr val="000000"/>
                        </a:solidFill>
                        <a:latin typeface="Calibri"/>
                        <a:ea typeface="Calibri"/>
                        <a:cs typeface="Times New Roman"/>
                      </a:endParaRPr>
                    </a:p>
                  </a:txBody>
                  <a:tcPr marL="68580" marR="68580" marT="8255" marB="0">
                    <a:lnL>
                      <a:noFill/>
                    </a:lnL>
                    <a:lnR>
                      <a:noFill/>
                    </a:lnR>
                    <a:lnT>
                      <a:noFill/>
                    </a:lnT>
                    <a:lnB>
                      <a:noFill/>
                    </a:lnB>
                  </a:tcPr>
                </a:tc>
              </a:tr>
              <a:tr h="274320">
                <a:tc>
                  <a:txBody>
                    <a:bodyPr/>
                    <a:lstStyle/>
                    <a:p>
                      <a:pPr marL="0" marR="0">
                        <a:lnSpc>
                          <a:spcPct val="105000"/>
                        </a:lnSpc>
                        <a:spcBef>
                          <a:spcPts val="0"/>
                        </a:spcBef>
                        <a:spcAft>
                          <a:spcPts val="0"/>
                        </a:spcAft>
                      </a:pPr>
                      <a:r>
                        <a:rPr lang="en-US" sz="1600" b="1" dirty="0">
                          <a:solidFill>
                            <a:srgbClr val="000000"/>
                          </a:solidFill>
                          <a:latin typeface="Calibri"/>
                          <a:ea typeface="Calibri"/>
                          <a:cs typeface="Times New Roman"/>
                        </a:rPr>
                        <a:t>Van Gansewinkel Groep </a:t>
                      </a:r>
                      <a:endParaRPr lang="en-US" sz="1600" dirty="0">
                        <a:solidFill>
                          <a:srgbClr val="000000"/>
                        </a:solidFill>
                        <a:latin typeface="Calibri"/>
                        <a:ea typeface="Calibri"/>
                        <a:cs typeface="Times New Roman"/>
                      </a:endParaRPr>
                    </a:p>
                  </a:txBody>
                  <a:tcPr marL="68580" marR="68580" marT="8255"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nSpc>
                          <a:spcPct val="105000"/>
                        </a:lnSpc>
                        <a:spcBef>
                          <a:spcPts val="0"/>
                        </a:spcBef>
                        <a:spcAft>
                          <a:spcPts val="0"/>
                        </a:spcAft>
                      </a:pPr>
                      <a:r>
                        <a:rPr lang="en-US" sz="1600" b="1" dirty="0">
                          <a:solidFill>
                            <a:srgbClr val="000000"/>
                          </a:solidFill>
                          <a:latin typeface="Calibri"/>
                          <a:ea typeface="Calibri"/>
                          <a:cs typeface="Times New Roman"/>
                        </a:rPr>
                        <a:t>PricewaterhouseCoopers</a:t>
                      </a:r>
                      <a:endParaRPr lang="en-US" sz="1600" dirty="0">
                        <a:solidFill>
                          <a:srgbClr val="000000"/>
                        </a:solidFill>
                        <a:latin typeface="Calibri"/>
                        <a:ea typeface="Calibri"/>
                        <a:cs typeface="Times New Roman"/>
                      </a:endParaRPr>
                    </a:p>
                  </a:txBody>
                  <a:tcPr marL="68580" marR="68580" marT="8255"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nSpc>
                          <a:spcPct val="105000"/>
                        </a:lnSpc>
                        <a:spcBef>
                          <a:spcPts val="0"/>
                        </a:spcBef>
                        <a:spcAft>
                          <a:spcPts val="0"/>
                        </a:spcAft>
                      </a:pPr>
                      <a:r>
                        <a:rPr lang="en-US" sz="1600" b="1" dirty="0" smtClean="0">
                          <a:solidFill>
                            <a:srgbClr val="000000"/>
                          </a:solidFill>
                          <a:latin typeface="Calibri"/>
                          <a:ea typeface="Calibri"/>
                          <a:cs typeface="Times New Roman"/>
                        </a:rPr>
                        <a:t>No</a:t>
                      </a:r>
                      <a:endParaRPr lang="en-US" sz="1600" dirty="0">
                        <a:solidFill>
                          <a:srgbClr val="000000"/>
                        </a:solidFill>
                        <a:latin typeface="Calibri"/>
                        <a:ea typeface="Calibri"/>
                        <a:cs typeface="Times New Roman"/>
                      </a:endParaRPr>
                    </a:p>
                  </a:txBody>
                  <a:tcPr marL="68580" marR="68580" marT="8255"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92872" y="400050"/>
            <a:ext cx="7200900" cy="508000"/>
          </a:xfrm>
        </p:spPr>
        <p:txBody>
          <a:bodyPr/>
          <a:lstStyle/>
          <a:p>
            <a:pPr algn="ctr" eaLnBrk="1" hangingPunct="1"/>
            <a:r>
              <a:rPr lang="en-US" dirty="0" smtClean="0">
                <a:ln w="18415" cmpd="sng">
                  <a:solidFill>
                    <a:schemeClr val="bg2"/>
                  </a:solidFill>
                  <a:prstDash val="solid"/>
                </a:ln>
              </a:rPr>
              <a:t>Corporate Social Responsibility </a:t>
            </a:r>
            <a:br>
              <a:rPr lang="en-US" dirty="0" smtClean="0">
                <a:ln w="18415" cmpd="sng">
                  <a:solidFill>
                    <a:schemeClr val="bg2"/>
                  </a:solidFill>
                  <a:prstDash val="solid"/>
                </a:ln>
              </a:rPr>
            </a:br>
            <a:r>
              <a:rPr lang="en-US" dirty="0" smtClean="0">
                <a:ln w="18415" cmpd="sng">
                  <a:solidFill>
                    <a:schemeClr val="bg2"/>
                  </a:solidFill>
                  <a:prstDash val="solid"/>
                </a:ln>
              </a:rPr>
              <a:t>and Sustainability</a:t>
            </a:r>
          </a:p>
        </p:txBody>
      </p:sp>
      <p:sp>
        <p:nvSpPr>
          <p:cNvPr id="4" name="Rectangle 3"/>
          <p:cNvSpPr/>
          <p:nvPr/>
        </p:nvSpPr>
        <p:spPr>
          <a:xfrm>
            <a:off x="7307240" y="1524000"/>
            <a:ext cx="1727576" cy="4724400"/>
          </a:xfrm>
          <a:prstGeom prst="rect">
            <a:avLst/>
          </a:prstGeom>
          <a:ln>
            <a:solidFill>
              <a:srgbClr val="92D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lnSpc>
                <a:spcPct val="125000"/>
              </a:lnSpc>
            </a:pPr>
            <a:r>
              <a:rPr lang="en-US" sz="2000" b="1" dirty="0" smtClean="0">
                <a:solidFill>
                  <a:srgbClr val="336600"/>
                </a:solidFill>
              </a:rPr>
              <a:t>Sustainable Strategy </a:t>
            </a:r>
          </a:p>
          <a:p>
            <a:pPr algn="ctr">
              <a:lnSpc>
                <a:spcPct val="125000"/>
              </a:lnSpc>
            </a:pPr>
            <a:r>
              <a:rPr lang="en-US" sz="2000" b="1" dirty="0" smtClean="0">
                <a:solidFill>
                  <a:srgbClr val="336600"/>
                </a:solidFill>
              </a:rPr>
              <a:t>for a Sustainable Society</a:t>
            </a:r>
            <a:endParaRPr lang="en-US" sz="2000" b="1" dirty="0">
              <a:solidFill>
                <a:srgbClr val="336600"/>
              </a:solidFill>
            </a:endParaRPr>
          </a:p>
        </p:txBody>
      </p:sp>
      <p:sp>
        <p:nvSpPr>
          <p:cNvPr id="12" name="TextBox 11"/>
          <p:cNvSpPr txBox="1"/>
          <p:nvPr/>
        </p:nvSpPr>
        <p:spPr>
          <a:xfrm>
            <a:off x="-27296" y="1635901"/>
            <a:ext cx="3389069" cy="353943"/>
          </a:xfrm>
          <a:prstGeom prst="rect">
            <a:avLst/>
          </a:prstGeom>
          <a:noFill/>
        </p:spPr>
        <p:txBody>
          <a:bodyPr wrap="none" rtlCol="0">
            <a:spAutoFit/>
          </a:bodyPr>
          <a:lstStyle/>
          <a:p>
            <a:r>
              <a:rPr lang="en-US" sz="1700" b="1" i="1" dirty="0" smtClean="0">
                <a:solidFill>
                  <a:schemeClr val="bg2"/>
                </a:solidFill>
              </a:rPr>
              <a:t>Corporate social responsibility</a:t>
            </a:r>
            <a:endParaRPr lang="en-US" sz="1700" b="1" i="1" dirty="0">
              <a:solidFill>
                <a:schemeClr val="bg2"/>
              </a:solidFill>
            </a:endParaRPr>
          </a:p>
        </p:txBody>
      </p:sp>
      <p:sp>
        <p:nvSpPr>
          <p:cNvPr id="13" name="TextBox 12"/>
          <p:cNvSpPr txBox="1"/>
          <p:nvPr/>
        </p:nvSpPr>
        <p:spPr>
          <a:xfrm>
            <a:off x="269544" y="3056865"/>
            <a:ext cx="1600200" cy="615553"/>
          </a:xfrm>
          <a:prstGeom prst="rect">
            <a:avLst/>
          </a:prstGeom>
          <a:noFill/>
        </p:spPr>
        <p:txBody>
          <a:bodyPr wrap="square" rtlCol="0">
            <a:spAutoFit/>
          </a:bodyPr>
          <a:lstStyle/>
          <a:p>
            <a:r>
              <a:rPr lang="en-US" sz="1700" b="1" i="1" dirty="0" smtClean="0">
                <a:solidFill>
                  <a:schemeClr val="bg2"/>
                </a:solidFill>
              </a:rPr>
              <a:t>Sustainable development</a:t>
            </a:r>
            <a:endParaRPr lang="en-US" sz="1700" b="1" i="1" dirty="0">
              <a:solidFill>
                <a:schemeClr val="bg2"/>
              </a:solidFill>
            </a:endParaRPr>
          </a:p>
        </p:txBody>
      </p:sp>
      <p:sp>
        <p:nvSpPr>
          <p:cNvPr id="14" name="TextBox 13"/>
          <p:cNvSpPr txBox="1"/>
          <p:nvPr/>
        </p:nvSpPr>
        <p:spPr>
          <a:xfrm>
            <a:off x="634624" y="4261247"/>
            <a:ext cx="2819400" cy="615553"/>
          </a:xfrm>
          <a:prstGeom prst="rect">
            <a:avLst/>
          </a:prstGeom>
          <a:noFill/>
        </p:spPr>
        <p:txBody>
          <a:bodyPr wrap="square" rtlCol="0">
            <a:spAutoFit/>
          </a:bodyPr>
          <a:lstStyle/>
          <a:p>
            <a:r>
              <a:rPr lang="en-US" sz="1700" b="1" i="1" dirty="0" smtClean="0">
                <a:solidFill>
                  <a:schemeClr val="bg2"/>
                </a:solidFill>
              </a:rPr>
              <a:t>Sustainable competitive advantage</a:t>
            </a:r>
            <a:endParaRPr lang="en-US" sz="1700" b="1" i="1" dirty="0">
              <a:solidFill>
                <a:schemeClr val="bg2"/>
              </a:solidFill>
            </a:endParaRPr>
          </a:p>
        </p:txBody>
      </p:sp>
      <p:sp>
        <p:nvSpPr>
          <p:cNvPr id="15" name="TextBox 14"/>
          <p:cNvSpPr txBox="1"/>
          <p:nvPr/>
        </p:nvSpPr>
        <p:spPr>
          <a:xfrm>
            <a:off x="2479131" y="5382665"/>
            <a:ext cx="2321469" cy="353943"/>
          </a:xfrm>
          <a:prstGeom prst="rect">
            <a:avLst/>
          </a:prstGeom>
          <a:noFill/>
        </p:spPr>
        <p:txBody>
          <a:bodyPr wrap="none" rtlCol="0">
            <a:spAutoFit/>
          </a:bodyPr>
          <a:lstStyle/>
          <a:p>
            <a:r>
              <a:rPr lang="en-US" sz="1700" b="1" i="1" dirty="0" smtClean="0">
                <a:solidFill>
                  <a:schemeClr val="bg2"/>
                </a:solidFill>
              </a:rPr>
              <a:t>Sustainable strategy</a:t>
            </a:r>
            <a:endParaRPr lang="en-US" sz="1700" b="1" i="1" dirty="0">
              <a:solidFill>
                <a:schemeClr val="bg2"/>
              </a:solidFill>
            </a:endParaRPr>
          </a:p>
        </p:txBody>
      </p:sp>
      <p:cxnSp>
        <p:nvCxnSpPr>
          <p:cNvPr id="17" name="Straight Arrow Connector 16"/>
          <p:cNvCxnSpPr/>
          <p:nvPr/>
        </p:nvCxnSpPr>
        <p:spPr>
          <a:xfrm>
            <a:off x="135336" y="2208212"/>
            <a:ext cx="7138920" cy="1588"/>
          </a:xfrm>
          <a:prstGeom prst="straightConnector1">
            <a:avLst/>
          </a:prstGeom>
          <a:ln>
            <a:solidFill>
              <a:schemeClr val="tx2"/>
            </a:solidFill>
            <a:tailEnd type="arrow"/>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932484" y="6273225"/>
            <a:ext cx="7661457" cy="584775"/>
          </a:xfrm>
          <a:prstGeom prst="rect">
            <a:avLst/>
          </a:prstGeom>
          <a:noFill/>
        </p:spPr>
        <p:txBody>
          <a:bodyPr wrap="none" rtlCol="0">
            <a:spAutoFit/>
          </a:bodyPr>
          <a:lstStyle/>
          <a:p>
            <a:pPr algn="ctr"/>
            <a:r>
              <a:rPr lang="en-US" sz="1600" b="1" dirty="0" smtClean="0">
                <a:solidFill>
                  <a:schemeClr val="bg2"/>
                </a:solidFill>
              </a:rPr>
              <a:t>A sustainable society requires that all companies have sustainable strategies</a:t>
            </a:r>
          </a:p>
          <a:p>
            <a:pPr algn="ctr"/>
            <a:r>
              <a:rPr lang="en-US" sz="1600" b="1" dirty="0" smtClean="0">
                <a:solidFill>
                  <a:schemeClr val="bg2"/>
                </a:solidFill>
              </a:rPr>
              <a:t>Sustainable strategies require integrated reporting</a:t>
            </a:r>
            <a:endParaRPr lang="en-US" sz="1600" b="1" dirty="0">
              <a:solidFill>
                <a:schemeClr val="bg2"/>
              </a:solidFill>
            </a:endParaRPr>
          </a:p>
        </p:txBody>
      </p:sp>
      <p:cxnSp>
        <p:nvCxnSpPr>
          <p:cNvPr id="22" name="Straight Arrow Connector 21"/>
          <p:cNvCxnSpPr/>
          <p:nvPr/>
        </p:nvCxnSpPr>
        <p:spPr>
          <a:xfrm>
            <a:off x="5105400" y="5486400"/>
            <a:ext cx="2135872" cy="0"/>
          </a:xfrm>
          <a:prstGeom prst="straightConnector1">
            <a:avLst/>
          </a:prstGeom>
          <a:ln>
            <a:solidFill>
              <a:schemeClr val="tx2"/>
            </a:solidFill>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a:off x="3659872" y="4495800"/>
            <a:ext cx="3581400" cy="1588"/>
          </a:xfrm>
          <a:prstGeom prst="straightConnector1">
            <a:avLst/>
          </a:prstGeom>
          <a:ln>
            <a:solidFill>
              <a:schemeClr val="tx2"/>
            </a:solidFill>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2149520" y="3377824"/>
            <a:ext cx="5105400" cy="1588"/>
          </a:xfrm>
          <a:prstGeom prst="straightConnector1">
            <a:avLst/>
          </a:prstGeom>
          <a:ln>
            <a:solidFill>
              <a:schemeClr val="tx2"/>
            </a:solidFill>
            <a:tailEnd type="arrow"/>
          </a:ln>
        </p:spPr>
        <p:style>
          <a:lnRef idx="2">
            <a:schemeClr val="dk1"/>
          </a:lnRef>
          <a:fillRef idx="0">
            <a:schemeClr val="dk1"/>
          </a:fillRef>
          <a:effectRef idx="1">
            <a:schemeClr val="dk1"/>
          </a:effectRef>
          <a:fontRef idx="minor">
            <a:schemeClr val="tx1"/>
          </a:fontRef>
        </p:style>
      </p:cxnSp>
      <p:sp>
        <p:nvSpPr>
          <p:cNvPr id="48" name="TextBox 47"/>
          <p:cNvSpPr txBox="1"/>
          <p:nvPr/>
        </p:nvSpPr>
        <p:spPr>
          <a:xfrm>
            <a:off x="7405048" y="5334000"/>
            <a:ext cx="1524000" cy="646331"/>
          </a:xfrm>
          <a:prstGeom prst="rect">
            <a:avLst/>
          </a:prstGeom>
          <a:noFill/>
        </p:spPr>
        <p:txBody>
          <a:bodyPr wrap="square" rtlCol="0">
            <a:spAutoFit/>
          </a:bodyPr>
          <a:lstStyle/>
          <a:p>
            <a:pPr algn="ctr"/>
            <a:r>
              <a:rPr lang="en-US" b="1" dirty="0" smtClean="0"/>
              <a:t>Value to society</a:t>
            </a:r>
            <a:endParaRPr lang="en-US" b="1" dirty="0"/>
          </a:p>
        </p:txBody>
      </p:sp>
      <p:sp>
        <p:nvSpPr>
          <p:cNvPr id="49" name="TextBox 48"/>
          <p:cNvSpPr txBox="1"/>
          <p:nvPr/>
        </p:nvSpPr>
        <p:spPr>
          <a:xfrm>
            <a:off x="7364104" y="1907272"/>
            <a:ext cx="1600200" cy="630942"/>
          </a:xfrm>
          <a:prstGeom prst="rect">
            <a:avLst/>
          </a:prstGeom>
          <a:noFill/>
        </p:spPr>
        <p:txBody>
          <a:bodyPr wrap="square" rtlCol="0">
            <a:spAutoFit/>
          </a:bodyPr>
          <a:lstStyle/>
          <a:p>
            <a:pPr algn="ctr"/>
            <a:r>
              <a:rPr lang="en-US" b="1" dirty="0" smtClean="0"/>
              <a:t>Value to </a:t>
            </a:r>
            <a:r>
              <a:rPr lang="en-US" sz="1700" b="1" dirty="0" smtClean="0"/>
              <a:t>shareholders</a:t>
            </a:r>
          </a:p>
        </p:txBody>
      </p:sp>
      <p:cxnSp>
        <p:nvCxnSpPr>
          <p:cNvPr id="53" name="Straight Connector 52"/>
          <p:cNvCxnSpPr/>
          <p:nvPr/>
        </p:nvCxnSpPr>
        <p:spPr>
          <a:xfrm>
            <a:off x="7328848" y="2667000"/>
            <a:ext cx="1676400" cy="1588"/>
          </a:xfrm>
          <a:prstGeom prst="line">
            <a:avLst/>
          </a:prstGeom>
          <a:ln>
            <a:solidFill>
              <a:srgbClr val="92D050">
                <a:alpha val="90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328848" y="5103812"/>
            <a:ext cx="1676400" cy="1588"/>
          </a:xfrm>
          <a:prstGeom prst="line">
            <a:avLst/>
          </a:prstGeom>
          <a:ln>
            <a:solidFill>
              <a:srgbClr val="92D050">
                <a:alpha val="9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7"/>
          <p:cNvSpPr>
            <a:spLocks noGrp="1"/>
          </p:cNvSpPr>
          <p:nvPr>
            <p:ph type="title"/>
          </p:nvPr>
        </p:nvSpPr>
        <p:spPr>
          <a:xfrm>
            <a:off x="969812" y="400050"/>
            <a:ext cx="7200900" cy="508000"/>
          </a:xfrm>
        </p:spPr>
        <p:txBody>
          <a:bodyPr/>
          <a:lstStyle/>
          <a:p>
            <a:pPr algn="ctr"/>
            <a:r>
              <a:rPr lang="en-US" dirty="0" smtClean="0">
                <a:ln w="18415" cmpd="sng">
                  <a:solidFill>
                    <a:schemeClr val="bg2"/>
                  </a:solidFill>
                  <a:prstDash val="solid"/>
                </a:ln>
              </a:rPr>
              <a:t>BASF’s Energy </a:t>
            </a:r>
            <a:r>
              <a:rPr lang="en-US" dirty="0" err="1" smtClean="0">
                <a:ln w="18415" cmpd="sng">
                  <a:solidFill>
                    <a:schemeClr val="bg2"/>
                  </a:solidFill>
                  <a:prstDash val="solid"/>
                </a:ln>
              </a:rPr>
              <a:t>Verbund</a:t>
            </a:r>
            <a:endParaRPr lang="en-US" dirty="0" smtClean="0">
              <a:ln w="18415" cmpd="sng">
                <a:solidFill>
                  <a:schemeClr val="bg2"/>
                </a:solidFill>
                <a:prstDash val="solid"/>
              </a:ln>
            </a:endParaRPr>
          </a:p>
        </p:txBody>
      </p:sp>
      <p:graphicFrame>
        <p:nvGraphicFramePr>
          <p:cNvPr id="11" name="Table 10"/>
          <p:cNvGraphicFramePr>
            <a:graphicFrameLocks noGrp="1"/>
          </p:cNvGraphicFramePr>
          <p:nvPr/>
        </p:nvGraphicFramePr>
        <p:xfrm>
          <a:off x="1463698" y="1577340"/>
          <a:ext cx="6240462" cy="4290061"/>
        </p:xfrm>
        <a:graphic>
          <a:graphicData uri="http://schemas.openxmlformats.org/drawingml/2006/table">
            <a:tbl>
              <a:tblPr/>
              <a:tblGrid>
                <a:gridCol w="3120231"/>
                <a:gridCol w="3120231"/>
              </a:tblGrid>
              <a:tr h="611659">
                <a:tc gridSpan="2">
                  <a:txBody>
                    <a:bodyPr/>
                    <a:lstStyle/>
                    <a:p>
                      <a:pPr marL="0" marR="0">
                        <a:lnSpc>
                          <a:spcPct val="110000"/>
                        </a:lnSpc>
                        <a:spcBef>
                          <a:spcPts val="0"/>
                        </a:spcBef>
                        <a:spcAft>
                          <a:spcPts val="0"/>
                        </a:spcAft>
                      </a:pPr>
                      <a:r>
                        <a:rPr lang="en-US" sz="1800" b="1" dirty="0">
                          <a:latin typeface="Calibri"/>
                          <a:ea typeface="Calibri"/>
                          <a:cs typeface="Times New Roman"/>
                        </a:rPr>
                        <a:t>Energy </a:t>
                      </a:r>
                      <a:r>
                        <a:rPr lang="en-US" sz="1800" b="1" dirty="0" err="1">
                          <a:latin typeface="Calibri"/>
                          <a:ea typeface="Calibri"/>
                          <a:cs typeface="Times New Roman"/>
                        </a:rPr>
                        <a:t>Verbund</a:t>
                      </a:r>
                      <a:r>
                        <a:rPr lang="en-US" sz="1800" b="1" dirty="0">
                          <a:latin typeface="Calibri"/>
                          <a:ea typeface="Calibri"/>
                          <a:cs typeface="Times New Roman"/>
                        </a:rPr>
                        <a:t>*</a:t>
                      </a:r>
                      <a:endParaRPr lang="en-US" sz="1800" dirty="0">
                        <a:latin typeface="Calibri"/>
                        <a:ea typeface="Calibri"/>
                        <a:cs typeface="Times New Roman"/>
                      </a:endParaRPr>
                    </a:p>
                    <a:p>
                      <a:pPr marL="0" marR="0">
                        <a:lnSpc>
                          <a:spcPct val="110000"/>
                        </a:lnSpc>
                        <a:spcBef>
                          <a:spcPts val="0"/>
                        </a:spcBef>
                        <a:spcAft>
                          <a:spcPts val="0"/>
                        </a:spcAft>
                      </a:pPr>
                      <a:r>
                        <a:rPr lang="en-US" sz="1800" dirty="0">
                          <a:latin typeface="Calibri"/>
                          <a:ea typeface="Calibri"/>
                          <a:cs typeface="Times New Roman"/>
                        </a:rPr>
                        <a:t>Efficient use of resources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915642">
                <a:tc>
                  <a:txBody>
                    <a:bodyPr/>
                    <a:lstStyle/>
                    <a:p>
                      <a:pPr marL="0" marR="0">
                        <a:lnSpc>
                          <a:spcPct val="110000"/>
                        </a:lnSpc>
                        <a:spcBef>
                          <a:spcPts val="0"/>
                        </a:spcBef>
                        <a:spcAft>
                          <a:spcPts val="0"/>
                        </a:spcAft>
                      </a:pPr>
                      <a:r>
                        <a:rPr lang="en-US" sz="1600" b="1" dirty="0">
                          <a:latin typeface="Calibri"/>
                          <a:ea typeface="Calibri"/>
                          <a:cs typeface="Times New Roman"/>
                        </a:rPr>
                        <a:t>Value for BASF</a:t>
                      </a:r>
                      <a:endParaRPr lang="en-US" sz="1600" dirty="0">
                        <a:latin typeface="Calibri"/>
                        <a:ea typeface="Calibri"/>
                        <a:cs typeface="Times New Roman"/>
                      </a:endParaRPr>
                    </a:p>
                    <a:p>
                      <a:pPr marL="0" marR="0">
                        <a:lnSpc>
                          <a:spcPct val="110000"/>
                        </a:lnSpc>
                        <a:spcBef>
                          <a:spcPts val="0"/>
                        </a:spcBef>
                        <a:spcAft>
                          <a:spcPts val="0"/>
                        </a:spcAft>
                      </a:pPr>
                      <a:r>
                        <a:rPr lang="en-US" sz="1600" dirty="0">
                          <a:latin typeface="Calibri"/>
                          <a:ea typeface="Calibri"/>
                          <a:cs typeface="Times New Roman"/>
                        </a:rPr>
                        <a:t>up to</a:t>
                      </a:r>
                    </a:p>
                    <a:p>
                      <a:pPr marL="0" marR="0">
                        <a:lnSpc>
                          <a:spcPct val="115000"/>
                        </a:lnSpc>
                        <a:spcBef>
                          <a:spcPts val="0"/>
                        </a:spcBef>
                        <a:spcAft>
                          <a:spcPts val="0"/>
                        </a:spcAft>
                      </a:pPr>
                      <a:r>
                        <a:rPr lang="en-US" sz="6000" dirty="0" smtClean="0">
                          <a:latin typeface="Calibri"/>
                          <a:ea typeface="Calibri"/>
                          <a:cs typeface="Times New Roman"/>
                        </a:rPr>
                        <a:t>1.5</a:t>
                      </a:r>
                      <a:r>
                        <a:rPr lang="en-US" sz="1600" dirty="0" smtClean="0">
                          <a:latin typeface="Calibri"/>
                          <a:ea typeface="Calibri"/>
                          <a:cs typeface="Times New Roman"/>
                        </a:rPr>
                        <a:t> </a:t>
                      </a:r>
                      <a:r>
                        <a:rPr lang="en-US" sz="1600" dirty="0">
                          <a:latin typeface="Calibri"/>
                          <a:ea typeface="Calibri"/>
                          <a:cs typeface="Times New Roman"/>
                        </a:rPr>
                        <a:t>million metric tons</a:t>
                      </a:r>
                    </a:p>
                    <a:p>
                      <a:pPr marL="0" marR="0">
                        <a:lnSpc>
                          <a:spcPct val="110000"/>
                        </a:lnSpc>
                        <a:spcBef>
                          <a:spcPts val="0"/>
                        </a:spcBef>
                        <a:spcAft>
                          <a:spcPts val="0"/>
                        </a:spcAft>
                      </a:pPr>
                      <a:r>
                        <a:rPr lang="en-US" sz="1600" b="1" dirty="0">
                          <a:latin typeface="Calibri"/>
                          <a:ea typeface="Calibri"/>
                          <a:cs typeface="Times New Roman"/>
                        </a:rPr>
                        <a:t>of oil equivalent </a:t>
                      </a:r>
                      <a:r>
                        <a:rPr lang="en-US" sz="1600" b="1" dirty="0" smtClean="0">
                          <a:latin typeface="Calibri"/>
                          <a:ea typeface="Calibri"/>
                          <a:cs typeface="Times New Roman"/>
                        </a:rPr>
                        <a:t>saved  </a:t>
                      </a:r>
                      <a:r>
                        <a:rPr lang="en-US" sz="1600" dirty="0" smtClean="0">
                          <a:latin typeface="Calibri"/>
                          <a:ea typeface="Calibri"/>
                          <a:cs typeface="Times New Roman"/>
                        </a:rPr>
                        <a:t>per </a:t>
                      </a:r>
                      <a:r>
                        <a:rPr lang="en-US" sz="1600" dirty="0">
                          <a:latin typeface="Calibri"/>
                          <a:ea typeface="Calibri"/>
                          <a:cs typeface="Times New Roman"/>
                        </a:rPr>
                        <a:t>year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0000"/>
                        </a:lnSpc>
                        <a:spcBef>
                          <a:spcPts val="0"/>
                        </a:spcBef>
                        <a:spcAft>
                          <a:spcPts val="0"/>
                        </a:spcAft>
                      </a:pPr>
                      <a:r>
                        <a:rPr lang="en-US" sz="1600" b="1" dirty="0">
                          <a:latin typeface="Calibri"/>
                          <a:ea typeface="Calibri"/>
                          <a:cs typeface="Times New Roman"/>
                        </a:rPr>
                        <a:t>Value for the environment</a:t>
                      </a:r>
                      <a:endParaRPr lang="en-US" sz="1600" dirty="0">
                        <a:latin typeface="Calibri"/>
                        <a:ea typeface="Calibri"/>
                        <a:cs typeface="Times New Roman"/>
                      </a:endParaRPr>
                    </a:p>
                    <a:p>
                      <a:pPr marL="0" marR="0">
                        <a:lnSpc>
                          <a:spcPct val="115000"/>
                        </a:lnSpc>
                        <a:spcBef>
                          <a:spcPts val="0"/>
                        </a:spcBef>
                        <a:spcAft>
                          <a:spcPts val="0"/>
                        </a:spcAft>
                      </a:pPr>
                      <a:r>
                        <a:rPr lang="en-US" sz="6000" dirty="0">
                          <a:latin typeface="Calibri"/>
                          <a:ea typeface="Calibri"/>
                          <a:cs typeface="Times New Roman"/>
                        </a:rPr>
                        <a:t>3.4</a:t>
                      </a:r>
                      <a:r>
                        <a:rPr lang="en-US" sz="1800" dirty="0">
                          <a:latin typeface="Calibri"/>
                          <a:ea typeface="Calibri"/>
                          <a:cs typeface="Times New Roman"/>
                        </a:rPr>
                        <a:t> </a:t>
                      </a:r>
                      <a:r>
                        <a:rPr lang="en-US" sz="1600" dirty="0">
                          <a:latin typeface="Calibri"/>
                          <a:ea typeface="Calibri"/>
                          <a:cs typeface="Times New Roman"/>
                        </a:rPr>
                        <a:t>million metric tons </a:t>
                      </a:r>
                    </a:p>
                    <a:p>
                      <a:pPr marL="0" marR="0">
                        <a:lnSpc>
                          <a:spcPct val="110000"/>
                        </a:lnSpc>
                        <a:spcBef>
                          <a:spcPts val="0"/>
                        </a:spcBef>
                        <a:spcAft>
                          <a:spcPts val="0"/>
                        </a:spcAft>
                      </a:pPr>
                      <a:r>
                        <a:rPr lang="en-US" sz="1600" b="1" dirty="0">
                          <a:latin typeface="Calibri"/>
                          <a:ea typeface="Calibri"/>
                          <a:cs typeface="Times New Roman"/>
                        </a:rPr>
                        <a:t>reduction in CO</a:t>
                      </a:r>
                      <a:r>
                        <a:rPr lang="en-US" sz="1600" b="1" baseline="-25000" dirty="0">
                          <a:latin typeface="Calibri"/>
                          <a:ea typeface="Calibri"/>
                          <a:cs typeface="Times New Roman"/>
                        </a:rPr>
                        <a:t>2</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2760">
                <a:tc gridSpan="2">
                  <a:txBody>
                    <a:bodyPr/>
                    <a:lstStyle/>
                    <a:p>
                      <a:pPr marL="0" marR="0">
                        <a:lnSpc>
                          <a:spcPct val="110000"/>
                        </a:lnSpc>
                        <a:spcBef>
                          <a:spcPts val="0"/>
                        </a:spcBef>
                        <a:spcAft>
                          <a:spcPts val="0"/>
                        </a:spcAft>
                      </a:pPr>
                      <a:r>
                        <a:rPr lang="en-US" sz="1700" b="1" dirty="0">
                          <a:latin typeface="Calibri"/>
                          <a:ea typeface="Calibri"/>
                          <a:cs typeface="Times New Roman"/>
                        </a:rPr>
                        <a:t>Value for BASF</a:t>
                      </a:r>
                      <a:r>
                        <a:rPr lang="en-US" sz="1700" dirty="0">
                          <a:latin typeface="Calibri"/>
                          <a:ea typeface="Calibri"/>
                          <a:cs typeface="Times New Roman"/>
                        </a:rPr>
                        <a:t> In BASF’s Energy </a:t>
                      </a:r>
                      <a:r>
                        <a:rPr lang="en-US" sz="1700" dirty="0" err="1">
                          <a:latin typeface="Calibri"/>
                          <a:ea typeface="Calibri"/>
                          <a:cs typeface="Times New Roman"/>
                        </a:rPr>
                        <a:t>Verbund</a:t>
                      </a:r>
                      <a:r>
                        <a:rPr lang="en-US" sz="1700" dirty="0">
                          <a:latin typeface="Calibri"/>
                          <a:ea typeface="Calibri"/>
                          <a:cs typeface="Times New Roman"/>
                        </a:rPr>
                        <a:t>, production and energy needs are intelligently linked so that heat from production processes can be used as energy in other operations, thus saving both primary resources and costs.</a:t>
                      </a:r>
                    </a:p>
                    <a:p>
                      <a:pPr marL="0" marR="0">
                        <a:lnSpc>
                          <a:spcPct val="110000"/>
                        </a:lnSpc>
                        <a:spcBef>
                          <a:spcPts val="0"/>
                        </a:spcBef>
                        <a:spcAft>
                          <a:spcPts val="0"/>
                        </a:spcAft>
                      </a:pPr>
                      <a:r>
                        <a:rPr lang="en-US" sz="1700" b="1" dirty="0">
                          <a:latin typeface="Calibri"/>
                          <a:ea typeface="Calibri"/>
                          <a:cs typeface="Times New Roman"/>
                        </a:rPr>
                        <a:t>Value for the environment</a:t>
                      </a:r>
                      <a:r>
                        <a:rPr lang="en-US" sz="1700" dirty="0">
                          <a:latin typeface="Calibri"/>
                          <a:ea typeface="Calibri"/>
                          <a:cs typeface="Times New Roman"/>
                        </a:rPr>
                        <a:t> With the Energy </a:t>
                      </a:r>
                      <a:r>
                        <a:rPr lang="en-US" sz="1700" dirty="0" err="1">
                          <a:latin typeface="Calibri"/>
                          <a:ea typeface="Calibri"/>
                          <a:cs typeface="Times New Roman"/>
                        </a:rPr>
                        <a:t>Verbund</a:t>
                      </a:r>
                      <a:r>
                        <a:rPr lang="en-US" sz="1700" dirty="0">
                          <a:latin typeface="Calibri"/>
                          <a:ea typeface="Calibri"/>
                          <a:cs typeface="Times New Roman"/>
                        </a:rPr>
                        <a:t>, BASF reduces the use of fossil fuels and thereby also lowers CO2  emissions.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45071" name="Rectangle 3"/>
          <p:cNvSpPr>
            <a:spLocks noChangeArrowheads="1"/>
          </p:cNvSpPr>
          <p:nvPr/>
        </p:nvSpPr>
        <p:spPr bwMode="auto">
          <a:xfrm>
            <a:off x="1238536" y="6019800"/>
            <a:ext cx="6705600" cy="738664"/>
          </a:xfrm>
          <a:prstGeom prst="rect">
            <a:avLst/>
          </a:prstGeom>
          <a:noFill/>
          <a:ln w="9525">
            <a:noFill/>
            <a:miter lim="800000"/>
            <a:headEnd/>
            <a:tailEnd/>
          </a:ln>
        </p:spPr>
        <p:txBody>
          <a:bodyPr wrap="square">
            <a:spAutoFit/>
          </a:bodyPr>
          <a:lstStyle/>
          <a:p>
            <a:r>
              <a:rPr lang="en-US" sz="1050" dirty="0"/>
              <a:t>*In the BASF </a:t>
            </a:r>
            <a:r>
              <a:rPr lang="en-US" sz="1050" dirty="0" err="1"/>
              <a:t>Verbund</a:t>
            </a:r>
            <a:r>
              <a:rPr lang="en-US" sz="1050" dirty="0"/>
              <a:t>, production facilities, energy flow, logistics and infrastructure are intelligently networked with each other, in order to increase production yields, save resources and energy and reduce logistic costs. A significant factor in the </a:t>
            </a:r>
            <a:r>
              <a:rPr lang="en-US" sz="1050" dirty="0" err="1"/>
              <a:t>Verbund</a:t>
            </a:r>
            <a:r>
              <a:rPr lang="en-US" sz="1050" dirty="0"/>
              <a:t> concept is the Know-how </a:t>
            </a:r>
            <a:r>
              <a:rPr lang="en-US" sz="1050" dirty="0" err="1"/>
              <a:t>Verbund</a:t>
            </a:r>
            <a:r>
              <a:rPr lang="en-US" sz="1050" dirty="0"/>
              <a:t>. In the latter, know-how is shared among BASF employees worldwide and expert knowledge is pooled in research platforms.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976952" y="400050"/>
            <a:ext cx="7200900" cy="508000"/>
          </a:xfrm>
        </p:spPr>
        <p:txBody>
          <a:bodyPr/>
          <a:lstStyle/>
          <a:p>
            <a:pPr algn="ctr"/>
            <a:r>
              <a:rPr lang="en-US" dirty="0" smtClean="0">
                <a:ln w="18415" cmpd="sng">
                  <a:solidFill>
                    <a:schemeClr val="bg2"/>
                  </a:solidFill>
                  <a:prstDash val="solid"/>
                </a:ln>
              </a:rPr>
              <a:t>BASF’s New HPPO Technology</a:t>
            </a:r>
          </a:p>
        </p:txBody>
      </p:sp>
      <p:graphicFrame>
        <p:nvGraphicFramePr>
          <p:cNvPr id="3" name="Table 2"/>
          <p:cNvGraphicFramePr>
            <a:graphicFrameLocks noGrp="1"/>
          </p:cNvGraphicFramePr>
          <p:nvPr/>
        </p:nvGraphicFramePr>
        <p:xfrm>
          <a:off x="1531938" y="1447800"/>
          <a:ext cx="6080760" cy="4521708"/>
        </p:xfrm>
        <a:graphic>
          <a:graphicData uri="http://schemas.openxmlformats.org/drawingml/2006/table">
            <a:tbl>
              <a:tblPr/>
              <a:tblGrid>
                <a:gridCol w="3040380"/>
                <a:gridCol w="3040380"/>
              </a:tblGrid>
              <a:tr h="0">
                <a:tc gridSpan="2">
                  <a:txBody>
                    <a:bodyPr/>
                    <a:lstStyle/>
                    <a:p>
                      <a:pPr marL="0" marR="0">
                        <a:lnSpc>
                          <a:spcPct val="115000"/>
                        </a:lnSpc>
                        <a:spcBef>
                          <a:spcPts val="0"/>
                        </a:spcBef>
                        <a:spcAft>
                          <a:spcPts val="0"/>
                        </a:spcAft>
                      </a:pPr>
                      <a:r>
                        <a:rPr lang="en-US" sz="1600" b="1" dirty="0">
                          <a:latin typeface="Calibri"/>
                          <a:ea typeface="Calibri"/>
                          <a:cs typeface="Times New Roman"/>
                        </a:rPr>
                        <a:t>New HPPO* technology from BASF and Dow</a:t>
                      </a:r>
                      <a:endParaRPr lang="en-US" sz="1600" dirty="0">
                        <a:latin typeface="Calibri"/>
                        <a:ea typeface="Calibri"/>
                        <a:cs typeface="Times New Roman"/>
                      </a:endParaRPr>
                    </a:p>
                    <a:p>
                      <a:pPr marL="0" marR="0">
                        <a:lnSpc>
                          <a:spcPct val="115000"/>
                        </a:lnSpc>
                        <a:spcBef>
                          <a:spcPts val="0"/>
                        </a:spcBef>
                        <a:spcAft>
                          <a:spcPts val="0"/>
                        </a:spcAft>
                      </a:pPr>
                      <a:r>
                        <a:rPr lang="en-US" sz="1600" dirty="0">
                          <a:latin typeface="Calibri"/>
                          <a:ea typeface="Calibri"/>
                          <a:cs typeface="Times New Roman"/>
                        </a:rPr>
                        <a:t>Greater energy efficiency, less wastewater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0">
                <a:tc>
                  <a:txBody>
                    <a:bodyPr/>
                    <a:lstStyle/>
                    <a:p>
                      <a:pPr marL="0" marR="0">
                        <a:lnSpc>
                          <a:spcPct val="115000"/>
                        </a:lnSpc>
                        <a:spcBef>
                          <a:spcPts val="0"/>
                        </a:spcBef>
                        <a:spcAft>
                          <a:spcPts val="0"/>
                        </a:spcAft>
                      </a:pPr>
                      <a:r>
                        <a:rPr lang="en-US" sz="1600" b="1" dirty="0">
                          <a:latin typeface="Calibri"/>
                          <a:ea typeface="Calibri"/>
                          <a:cs typeface="Times New Roman"/>
                        </a:rPr>
                        <a:t>Value for BASF </a:t>
                      </a:r>
                      <a:endParaRPr lang="en-US" sz="1600" dirty="0">
                        <a:latin typeface="Calibri"/>
                        <a:ea typeface="Calibri"/>
                        <a:cs typeface="Times New Roman"/>
                      </a:endParaRPr>
                    </a:p>
                    <a:p>
                      <a:pPr marL="0" marR="0">
                        <a:lnSpc>
                          <a:spcPct val="115000"/>
                        </a:lnSpc>
                        <a:spcBef>
                          <a:spcPts val="0"/>
                        </a:spcBef>
                        <a:spcAft>
                          <a:spcPts val="0"/>
                        </a:spcAft>
                      </a:pPr>
                      <a:r>
                        <a:rPr lang="en-US" sz="1600" dirty="0">
                          <a:latin typeface="Calibri"/>
                          <a:ea typeface="Calibri"/>
                          <a:cs typeface="Times New Roman"/>
                        </a:rPr>
                        <a:t>requires up to </a:t>
                      </a:r>
                    </a:p>
                    <a:p>
                      <a:pPr marL="0" marR="0">
                        <a:lnSpc>
                          <a:spcPct val="115000"/>
                        </a:lnSpc>
                        <a:spcBef>
                          <a:spcPts val="0"/>
                        </a:spcBef>
                        <a:spcAft>
                          <a:spcPts val="0"/>
                        </a:spcAft>
                      </a:pPr>
                      <a:r>
                        <a:rPr lang="en-US" sz="6600" dirty="0">
                          <a:latin typeface="Calibri"/>
                          <a:ea typeface="Calibri"/>
                          <a:cs typeface="Times New Roman"/>
                        </a:rPr>
                        <a:t>25%</a:t>
                      </a:r>
                      <a:endParaRPr lang="en-US" sz="1600" dirty="0">
                        <a:latin typeface="Calibri"/>
                        <a:ea typeface="Calibri"/>
                        <a:cs typeface="Times New Roman"/>
                      </a:endParaRPr>
                    </a:p>
                    <a:p>
                      <a:pPr marL="0" marR="0">
                        <a:lnSpc>
                          <a:spcPct val="115000"/>
                        </a:lnSpc>
                        <a:spcBef>
                          <a:spcPts val="0"/>
                        </a:spcBef>
                        <a:spcAft>
                          <a:spcPts val="0"/>
                        </a:spcAft>
                      </a:pPr>
                      <a:r>
                        <a:rPr lang="en-US" sz="1600" b="1" dirty="0">
                          <a:latin typeface="Calibri"/>
                          <a:ea typeface="Calibri"/>
                          <a:cs typeface="Times New Roman"/>
                        </a:rPr>
                        <a:t>less capital </a:t>
                      </a:r>
                      <a:endParaRPr lang="en-US" sz="1600" dirty="0">
                        <a:latin typeface="Calibri"/>
                        <a:ea typeface="Calibri"/>
                        <a:cs typeface="Times New Roman"/>
                      </a:endParaRPr>
                    </a:p>
                    <a:p>
                      <a:pPr marL="0" marR="0">
                        <a:lnSpc>
                          <a:spcPct val="115000"/>
                        </a:lnSpc>
                        <a:spcBef>
                          <a:spcPts val="0"/>
                        </a:spcBef>
                        <a:spcAft>
                          <a:spcPts val="0"/>
                        </a:spcAft>
                      </a:pPr>
                      <a:r>
                        <a:rPr lang="en-US" sz="1600" dirty="0">
                          <a:latin typeface="Calibri"/>
                          <a:ea typeface="Calibri"/>
                          <a:cs typeface="Times New Roman"/>
                        </a:rPr>
                        <a:t>to build new plants in comparison to traditional technologies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latin typeface="Calibri"/>
                          <a:ea typeface="Calibri"/>
                          <a:cs typeface="Times New Roman"/>
                        </a:rPr>
                        <a:t>Value for the environment</a:t>
                      </a:r>
                      <a:endParaRPr lang="en-US" sz="1600" dirty="0">
                        <a:latin typeface="Calibri"/>
                        <a:ea typeface="Calibri"/>
                        <a:cs typeface="Times New Roman"/>
                      </a:endParaRPr>
                    </a:p>
                    <a:p>
                      <a:pPr marL="0" marR="0">
                        <a:lnSpc>
                          <a:spcPct val="115000"/>
                        </a:lnSpc>
                        <a:spcBef>
                          <a:spcPts val="0"/>
                        </a:spcBef>
                        <a:spcAft>
                          <a:spcPts val="0"/>
                        </a:spcAft>
                      </a:pPr>
                      <a:r>
                        <a:rPr lang="en-US" sz="1600" dirty="0">
                          <a:latin typeface="Calibri"/>
                          <a:ea typeface="Calibri"/>
                          <a:cs typeface="Times New Roman"/>
                        </a:rPr>
                        <a:t>up to </a:t>
                      </a:r>
                    </a:p>
                    <a:p>
                      <a:pPr marL="0" marR="0">
                        <a:lnSpc>
                          <a:spcPct val="115000"/>
                        </a:lnSpc>
                        <a:spcBef>
                          <a:spcPts val="0"/>
                        </a:spcBef>
                        <a:spcAft>
                          <a:spcPts val="0"/>
                        </a:spcAft>
                      </a:pPr>
                      <a:r>
                        <a:rPr lang="en-US" sz="6600" dirty="0">
                          <a:latin typeface="Calibri"/>
                          <a:ea typeface="Calibri"/>
                          <a:cs typeface="Times New Roman"/>
                        </a:rPr>
                        <a:t>40</a:t>
                      </a:r>
                      <a:r>
                        <a:rPr lang="en-US" sz="4800" dirty="0">
                          <a:latin typeface="Calibri"/>
                          <a:ea typeface="Calibri"/>
                          <a:cs typeface="Times New Roman"/>
                        </a:rPr>
                        <a:t> </a:t>
                      </a:r>
                      <a:r>
                        <a:rPr lang="en-US" sz="1600" dirty="0">
                          <a:latin typeface="Calibri"/>
                          <a:ea typeface="Calibri"/>
                          <a:cs typeface="Times New Roman"/>
                        </a:rPr>
                        <a:t>metric tons </a:t>
                      </a:r>
                    </a:p>
                    <a:p>
                      <a:pPr marL="0" marR="0">
                        <a:lnSpc>
                          <a:spcPct val="115000"/>
                        </a:lnSpc>
                        <a:spcBef>
                          <a:spcPts val="0"/>
                        </a:spcBef>
                        <a:spcAft>
                          <a:spcPts val="0"/>
                        </a:spcAft>
                      </a:pPr>
                      <a:r>
                        <a:rPr lang="en-US" sz="1600" b="1" dirty="0">
                          <a:latin typeface="Calibri"/>
                          <a:ea typeface="Calibri"/>
                          <a:cs typeface="Times New Roman"/>
                        </a:rPr>
                        <a:t>less wastewater per ton of sales product</a:t>
                      </a:r>
                      <a:endParaRPr lang="en-US" sz="1600" dirty="0">
                        <a:latin typeface="Calibri"/>
                        <a:ea typeface="Calibri"/>
                        <a:cs typeface="Times New Roman"/>
                      </a:endParaRPr>
                    </a:p>
                    <a:p>
                      <a:pPr marL="0" marR="0">
                        <a:lnSpc>
                          <a:spcPct val="115000"/>
                        </a:lnSpc>
                        <a:spcBef>
                          <a:spcPts val="0"/>
                        </a:spcBef>
                        <a:spcAft>
                          <a:spcPts val="0"/>
                        </a:spcAft>
                      </a:pPr>
                      <a:r>
                        <a:rPr lang="en-US" sz="1600" dirty="0">
                          <a:latin typeface="Calibri"/>
                          <a:ea typeface="Calibri"/>
                          <a:cs typeface="Times New Roman"/>
                        </a:rPr>
                        <a:t>compared to conventional processes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marL="0" marR="0">
                        <a:lnSpc>
                          <a:spcPct val="115000"/>
                        </a:lnSpc>
                        <a:spcBef>
                          <a:spcPts val="0"/>
                        </a:spcBef>
                        <a:spcAft>
                          <a:spcPts val="0"/>
                        </a:spcAft>
                      </a:pPr>
                      <a:r>
                        <a:rPr lang="en-US" sz="1600" dirty="0">
                          <a:latin typeface="Calibri"/>
                          <a:ea typeface="Calibri"/>
                          <a:cs typeface="Times New Roman"/>
                        </a:rPr>
                        <a:t>Plants using the HPPO technology jointly developed by BASF and DOW to produce propylene oxide are significantly more economical than those using existing processes. The use of the new technology not only reduces wastewater, it also lowers energy consumption by up to 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46095" name="Rectangle 3"/>
          <p:cNvSpPr>
            <a:spLocks noChangeArrowheads="1"/>
          </p:cNvSpPr>
          <p:nvPr/>
        </p:nvSpPr>
        <p:spPr bwMode="auto">
          <a:xfrm>
            <a:off x="1371600" y="6059488"/>
            <a:ext cx="6400800" cy="553998"/>
          </a:xfrm>
          <a:prstGeom prst="rect">
            <a:avLst/>
          </a:prstGeom>
          <a:noFill/>
          <a:ln w="9525">
            <a:noFill/>
            <a:miter lim="800000"/>
            <a:headEnd/>
            <a:tailEnd/>
          </a:ln>
        </p:spPr>
        <p:txBody>
          <a:bodyPr wrap="square">
            <a:spAutoFit/>
          </a:bodyPr>
          <a:lstStyle/>
          <a:p>
            <a:r>
              <a:rPr lang="en-US" sz="1000" dirty="0"/>
              <a:t>*Technology to produce propylene oxide (PO) from hydrogen peroxide (HP). HPPO technology is more environmentally friendly and economically viable than conventional PO methods of production, because no by-products are produced besides water. PO is an intermediate, for example, in the production of polyurethane.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5">
            <a:hlinkClick r:id="rId2"/>
          </p:cNvPr>
          <p:cNvPicPr>
            <a:picLocks noChangeAspect="1" noChangeArrowheads="1"/>
          </p:cNvPicPr>
          <p:nvPr/>
        </p:nvPicPr>
        <p:blipFill>
          <a:blip r:embed="rId3" cstate="print"/>
          <a:srcRect l="21875" t="52083" r="60156" b="27084"/>
          <a:stretch>
            <a:fillRect/>
          </a:stretch>
        </p:blipFill>
        <p:spPr bwMode="auto">
          <a:xfrm>
            <a:off x="4103424" y="1295400"/>
            <a:ext cx="1752600" cy="1524000"/>
          </a:xfrm>
          <a:prstGeom prst="rect">
            <a:avLst/>
          </a:prstGeom>
          <a:noFill/>
          <a:ln w="9525">
            <a:noFill/>
            <a:miter lim="800000"/>
            <a:headEnd/>
            <a:tailEnd/>
          </a:ln>
        </p:spPr>
      </p:pic>
      <p:sp>
        <p:nvSpPr>
          <p:cNvPr id="47106" name="Title 11"/>
          <p:cNvSpPr>
            <a:spLocks noGrp="1"/>
          </p:cNvSpPr>
          <p:nvPr>
            <p:ph type="title"/>
          </p:nvPr>
        </p:nvSpPr>
        <p:spPr>
          <a:xfrm>
            <a:off x="971264" y="400050"/>
            <a:ext cx="7200900" cy="508000"/>
          </a:xfrm>
        </p:spPr>
        <p:txBody>
          <a:bodyPr/>
          <a:lstStyle/>
          <a:p>
            <a:pPr algn="ctr"/>
            <a:r>
              <a:rPr lang="en-US" dirty="0" smtClean="0">
                <a:ln w="18415" cmpd="sng">
                  <a:solidFill>
                    <a:schemeClr val="bg2"/>
                  </a:solidFill>
                  <a:prstDash val="solid"/>
                </a:ln>
              </a:rPr>
              <a:t>BASF Using Web 2.0</a:t>
            </a:r>
          </a:p>
        </p:txBody>
      </p:sp>
      <p:pic>
        <p:nvPicPr>
          <p:cNvPr id="34818" name="Picture 2">
            <a:hlinkClick r:id="rId4"/>
          </p:cNvPr>
          <p:cNvPicPr>
            <a:picLocks noChangeAspect="1" noChangeArrowheads="1"/>
          </p:cNvPicPr>
          <p:nvPr/>
        </p:nvPicPr>
        <p:blipFill>
          <a:blip r:embed="rId5" cstate="print"/>
          <a:srcRect l="22739" t="44792" r="61719" b="40625"/>
          <a:stretch>
            <a:fillRect/>
          </a:stretch>
        </p:blipFill>
        <p:spPr bwMode="auto">
          <a:xfrm>
            <a:off x="1447800" y="2438400"/>
            <a:ext cx="2057400" cy="1447800"/>
          </a:xfrm>
          <a:prstGeom prst="rect">
            <a:avLst/>
          </a:prstGeom>
          <a:noFill/>
          <a:ln w="9525">
            <a:noFill/>
            <a:miter lim="800000"/>
            <a:headEnd/>
            <a:tailEnd/>
          </a:ln>
        </p:spPr>
      </p:pic>
      <p:sp>
        <p:nvSpPr>
          <p:cNvPr id="5" name="TextBox 4"/>
          <p:cNvSpPr txBox="1"/>
          <p:nvPr/>
        </p:nvSpPr>
        <p:spPr>
          <a:xfrm>
            <a:off x="81888" y="2971800"/>
            <a:ext cx="1723549" cy="369332"/>
          </a:xfrm>
          <a:prstGeom prst="rect">
            <a:avLst/>
          </a:prstGeom>
          <a:noFill/>
        </p:spPr>
        <p:txBody>
          <a:bodyPr wrap="none" rtlCol="0">
            <a:spAutoFit/>
          </a:bodyPr>
          <a:lstStyle/>
          <a:p>
            <a:r>
              <a:rPr lang="en-US" b="1" dirty="0" smtClean="0"/>
              <a:t>Audio version</a:t>
            </a:r>
            <a:endParaRPr lang="en-US" b="1" dirty="0"/>
          </a:p>
        </p:txBody>
      </p:sp>
      <p:pic>
        <p:nvPicPr>
          <p:cNvPr id="34819" name="Picture 3">
            <a:hlinkClick r:id="rId6"/>
          </p:cNvPr>
          <p:cNvPicPr>
            <a:picLocks noChangeAspect="1" noChangeArrowheads="1"/>
          </p:cNvPicPr>
          <p:nvPr/>
        </p:nvPicPr>
        <p:blipFill>
          <a:blip r:embed="rId7" cstate="print"/>
          <a:srcRect l="59375" t="56250" r="25000" b="27083"/>
          <a:stretch>
            <a:fillRect/>
          </a:stretch>
        </p:blipFill>
        <p:spPr bwMode="auto">
          <a:xfrm>
            <a:off x="5867400" y="2209800"/>
            <a:ext cx="1682088" cy="1345670"/>
          </a:xfrm>
          <a:prstGeom prst="rect">
            <a:avLst/>
          </a:prstGeom>
          <a:noFill/>
          <a:ln w="9525">
            <a:noFill/>
            <a:miter lim="800000"/>
            <a:headEnd/>
            <a:tailEnd/>
          </a:ln>
        </p:spPr>
      </p:pic>
      <p:sp>
        <p:nvSpPr>
          <p:cNvPr id="7" name="TextBox 6"/>
          <p:cNvSpPr txBox="1"/>
          <p:nvPr/>
        </p:nvSpPr>
        <p:spPr>
          <a:xfrm>
            <a:off x="7189619" y="2819400"/>
            <a:ext cx="1954381" cy="369332"/>
          </a:xfrm>
          <a:prstGeom prst="rect">
            <a:avLst/>
          </a:prstGeom>
          <a:noFill/>
        </p:spPr>
        <p:txBody>
          <a:bodyPr wrap="none" rtlCol="0">
            <a:spAutoFit/>
          </a:bodyPr>
          <a:lstStyle/>
          <a:p>
            <a:pPr algn="ctr"/>
            <a:r>
              <a:rPr lang="en-US" b="1" dirty="0" smtClean="0"/>
              <a:t>Chart Generator</a:t>
            </a:r>
            <a:endParaRPr lang="en-US" b="1" dirty="0"/>
          </a:p>
        </p:txBody>
      </p:sp>
      <p:pic>
        <p:nvPicPr>
          <p:cNvPr id="34820" name="Picture 4">
            <a:hlinkClick r:id="rId8"/>
          </p:cNvPr>
          <p:cNvPicPr>
            <a:picLocks noChangeAspect="1" noChangeArrowheads="1"/>
          </p:cNvPicPr>
          <p:nvPr/>
        </p:nvPicPr>
        <p:blipFill>
          <a:blip r:embed="rId9" cstate="print"/>
          <a:srcRect l="75781" t="71875" r="7031" b="10417"/>
          <a:stretch>
            <a:fillRect/>
          </a:stretch>
        </p:blipFill>
        <p:spPr bwMode="auto">
          <a:xfrm>
            <a:off x="4046560" y="5257800"/>
            <a:ext cx="1676400" cy="1295400"/>
          </a:xfrm>
          <a:prstGeom prst="rect">
            <a:avLst/>
          </a:prstGeom>
          <a:noFill/>
          <a:ln w="9525">
            <a:noFill/>
            <a:miter lim="800000"/>
            <a:headEnd/>
            <a:tailEnd/>
          </a:ln>
        </p:spPr>
      </p:pic>
      <p:sp>
        <p:nvSpPr>
          <p:cNvPr id="12" name="TextBox 11"/>
          <p:cNvSpPr txBox="1"/>
          <p:nvPr/>
        </p:nvSpPr>
        <p:spPr>
          <a:xfrm>
            <a:off x="5867400" y="1447800"/>
            <a:ext cx="2743200" cy="646331"/>
          </a:xfrm>
          <a:prstGeom prst="rect">
            <a:avLst/>
          </a:prstGeom>
          <a:noFill/>
        </p:spPr>
        <p:txBody>
          <a:bodyPr wrap="square" rtlCol="0">
            <a:spAutoFit/>
          </a:bodyPr>
          <a:lstStyle/>
          <a:p>
            <a:pPr algn="ctr"/>
            <a:r>
              <a:rPr lang="en-US" b="1" dirty="0" smtClean="0"/>
              <a:t>BASF TV commercial music as your ringtone</a:t>
            </a:r>
            <a:endParaRPr lang="en-US" b="1" dirty="0"/>
          </a:p>
        </p:txBody>
      </p:sp>
      <p:pic>
        <p:nvPicPr>
          <p:cNvPr id="34823" name="Picture 7">
            <a:hlinkClick r:id="rId10"/>
          </p:cNvPr>
          <p:cNvPicPr>
            <a:picLocks noChangeAspect="1" noChangeArrowheads="1"/>
          </p:cNvPicPr>
          <p:nvPr/>
        </p:nvPicPr>
        <p:blipFill>
          <a:blip r:embed="rId11" cstate="print"/>
          <a:srcRect l="21875" t="27083" r="25781" b="25000"/>
          <a:stretch>
            <a:fillRect/>
          </a:stretch>
        </p:blipFill>
        <p:spPr bwMode="auto">
          <a:xfrm>
            <a:off x="838200" y="3886200"/>
            <a:ext cx="3124200" cy="2144973"/>
          </a:xfrm>
          <a:prstGeom prst="rect">
            <a:avLst/>
          </a:prstGeom>
          <a:noFill/>
          <a:ln w="9525">
            <a:noFill/>
            <a:miter lim="800000"/>
            <a:headEnd/>
            <a:tailEnd/>
          </a:ln>
        </p:spPr>
      </p:pic>
      <p:sp>
        <p:nvSpPr>
          <p:cNvPr id="15" name="TextBox 14"/>
          <p:cNvSpPr txBox="1"/>
          <p:nvPr/>
        </p:nvSpPr>
        <p:spPr>
          <a:xfrm>
            <a:off x="838200" y="6019800"/>
            <a:ext cx="2363068" cy="646331"/>
          </a:xfrm>
          <a:prstGeom prst="rect">
            <a:avLst/>
          </a:prstGeom>
          <a:noFill/>
        </p:spPr>
        <p:txBody>
          <a:bodyPr wrap="square" rtlCol="0">
            <a:spAutoFit/>
          </a:bodyPr>
          <a:lstStyle/>
          <a:p>
            <a:pPr algn="ctr"/>
            <a:r>
              <a:rPr lang="en-US" b="1" dirty="0" smtClean="0"/>
              <a:t>Videos through BASF TV service</a:t>
            </a:r>
            <a:endParaRPr lang="en-US" b="1" dirty="0"/>
          </a:p>
        </p:txBody>
      </p:sp>
      <p:pic>
        <p:nvPicPr>
          <p:cNvPr id="34824" name="Picture 8">
            <a:hlinkClick r:id="rId12"/>
          </p:cNvPr>
          <p:cNvPicPr>
            <a:picLocks noChangeAspect="1" noChangeArrowheads="1"/>
          </p:cNvPicPr>
          <p:nvPr/>
        </p:nvPicPr>
        <p:blipFill>
          <a:blip r:embed="rId13" cstate="print"/>
          <a:srcRect l="2000" t="2000" r="7333" b="7333"/>
          <a:stretch>
            <a:fillRect/>
          </a:stretch>
        </p:blipFill>
        <p:spPr bwMode="auto">
          <a:xfrm>
            <a:off x="2590800" y="1447800"/>
            <a:ext cx="914400" cy="914400"/>
          </a:xfrm>
          <a:prstGeom prst="rect">
            <a:avLst/>
          </a:prstGeom>
          <a:noFill/>
          <a:ln w="9525">
            <a:noFill/>
            <a:miter lim="800000"/>
            <a:headEnd/>
            <a:tailEnd/>
          </a:ln>
        </p:spPr>
      </p:pic>
      <p:sp>
        <p:nvSpPr>
          <p:cNvPr id="17" name="TextBox 16"/>
          <p:cNvSpPr txBox="1"/>
          <p:nvPr/>
        </p:nvSpPr>
        <p:spPr>
          <a:xfrm>
            <a:off x="1066800" y="1600200"/>
            <a:ext cx="1371600" cy="369332"/>
          </a:xfrm>
          <a:prstGeom prst="rect">
            <a:avLst/>
          </a:prstGeom>
          <a:noFill/>
        </p:spPr>
        <p:txBody>
          <a:bodyPr wrap="square" rtlCol="0">
            <a:spAutoFit/>
          </a:bodyPr>
          <a:lstStyle/>
          <a:p>
            <a:pPr algn="ctr"/>
            <a:r>
              <a:rPr lang="en-US" b="1" dirty="0" smtClean="0"/>
              <a:t>RSS feeds</a:t>
            </a:r>
            <a:endParaRPr lang="en-US" b="1" dirty="0"/>
          </a:p>
        </p:txBody>
      </p:sp>
      <p:pic>
        <p:nvPicPr>
          <p:cNvPr id="34825" name="Picture 9">
            <a:hlinkClick r:id="rId14"/>
          </p:cNvPr>
          <p:cNvPicPr>
            <a:picLocks noChangeAspect="1" noChangeArrowheads="1"/>
          </p:cNvPicPr>
          <p:nvPr/>
        </p:nvPicPr>
        <p:blipFill>
          <a:blip r:embed="rId15" cstate="print"/>
          <a:srcRect l="60938" t="53125" r="15625" b="22917"/>
          <a:stretch>
            <a:fillRect/>
          </a:stretch>
        </p:blipFill>
        <p:spPr bwMode="auto">
          <a:xfrm>
            <a:off x="5715000" y="3505200"/>
            <a:ext cx="2286000" cy="1752600"/>
          </a:xfrm>
          <a:prstGeom prst="rect">
            <a:avLst/>
          </a:prstGeom>
          <a:noFill/>
          <a:ln w="9525">
            <a:noFill/>
            <a:miter lim="800000"/>
            <a:headEnd/>
            <a:tailEnd/>
          </a:ln>
        </p:spPr>
      </p:pic>
      <p:sp>
        <p:nvSpPr>
          <p:cNvPr id="19" name="TextBox 18"/>
          <p:cNvSpPr txBox="1"/>
          <p:nvPr/>
        </p:nvSpPr>
        <p:spPr>
          <a:xfrm>
            <a:off x="6629400" y="5334000"/>
            <a:ext cx="2363068" cy="369332"/>
          </a:xfrm>
          <a:prstGeom prst="rect">
            <a:avLst/>
          </a:prstGeom>
          <a:noFill/>
        </p:spPr>
        <p:txBody>
          <a:bodyPr wrap="square" rtlCol="0">
            <a:spAutoFit/>
          </a:bodyPr>
          <a:lstStyle/>
          <a:p>
            <a:r>
              <a:rPr lang="en-US" b="1" dirty="0" smtClean="0"/>
              <a:t>Social bookmarking</a:t>
            </a:r>
            <a:endParaRPr lang="en-US" b="1" dirty="0"/>
          </a:p>
        </p:txBody>
      </p:sp>
      <p:sp>
        <p:nvSpPr>
          <p:cNvPr id="9" name="TextBox 8"/>
          <p:cNvSpPr txBox="1"/>
          <p:nvPr/>
        </p:nvSpPr>
        <p:spPr>
          <a:xfrm>
            <a:off x="5257800" y="5934670"/>
            <a:ext cx="2590800" cy="923330"/>
          </a:xfrm>
          <a:prstGeom prst="rect">
            <a:avLst/>
          </a:prstGeom>
          <a:noFill/>
        </p:spPr>
        <p:txBody>
          <a:bodyPr wrap="square" rtlCol="0">
            <a:spAutoFit/>
          </a:bodyPr>
          <a:lstStyle/>
          <a:p>
            <a:pPr algn="ctr"/>
            <a:r>
              <a:rPr lang="en-US" b="1" dirty="0" smtClean="0"/>
              <a:t>Online version allows users to create their own report</a:t>
            </a:r>
            <a:endParaRPr lang="en-US"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2837" y="304800"/>
            <a:ext cx="8550275" cy="603250"/>
          </a:xfrm>
        </p:spPr>
        <p:txBody>
          <a:bodyPr/>
          <a:lstStyle/>
          <a:p>
            <a:pPr algn="ctr" eaLnBrk="1" hangingPunct="1"/>
            <a:r>
              <a:rPr lang="en-US" dirty="0" smtClean="0">
                <a:ln w="18415" cmpd="sng">
                  <a:solidFill>
                    <a:schemeClr val="bg2"/>
                  </a:solidFill>
                  <a:prstDash val="solid"/>
                </a:ln>
              </a:rPr>
              <a:t>Sustainable Strategies for a </a:t>
            </a:r>
            <a:br>
              <a:rPr lang="en-US" dirty="0" smtClean="0">
                <a:ln w="18415" cmpd="sng">
                  <a:solidFill>
                    <a:schemeClr val="bg2"/>
                  </a:solidFill>
                  <a:prstDash val="solid"/>
                </a:ln>
              </a:rPr>
            </a:br>
            <a:r>
              <a:rPr lang="en-US" dirty="0" smtClean="0">
                <a:ln w="18415" cmpd="sng">
                  <a:solidFill>
                    <a:schemeClr val="bg2"/>
                  </a:solidFill>
                  <a:prstDash val="solid"/>
                </a:ln>
              </a:rPr>
              <a:t>Sustainable Society</a:t>
            </a:r>
          </a:p>
        </p:txBody>
      </p:sp>
      <p:sp>
        <p:nvSpPr>
          <p:cNvPr id="28675" name="Content Placeholder 2"/>
          <p:cNvSpPr>
            <a:spLocks noGrp="1"/>
          </p:cNvSpPr>
          <p:nvPr>
            <p:ph idx="1"/>
          </p:nvPr>
        </p:nvSpPr>
        <p:spPr>
          <a:xfrm>
            <a:off x="381000" y="1524000"/>
            <a:ext cx="8458200" cy="5038725"/>
          </a:xfrm>
        </p:spPr>
        <p:txBody>
          <a:bodyPr/>
          <a:lstStyle/>
          <a:p>
            <a:pPr eaLnBrk="1" hangingPunct="1">
              <a:spcBef>
                <a:spcPts val="350"/>
              </a:spcBef>
              <a:buFontTx/>
              <a:buAutoNum type="arabicPeriod"/>
            </a:pPr>
            <a:r>
              <a:rPr lang="en-US" sz="1850" b="1" dirty="0" smtClean="0"/>
              <a:t>New Business Model: </a:t>
            </a:r>
            <a:r>
              <a:rPr lang="en-US" sz="1850" dirty="0" smtClean="0"/>
              <a:t>Sustainable development for society requires a new business model for companies.</a:t>
            </a:r>
          </a:p>
          <a:p>
            <a:pPr eaLnBrk="1" hangingPunct="1">
              <a:spcBef>
                <a:spcPts val="350"/>
              </a:spcBef>
              <a:buFontTx/>
              <a:buAutoNum type="arabicPeriod"/>
            </a:pPr>
            <a:r>
              <a:rPr lang="en-US" sz="1850" b="1" dirty="0" smtClean="0"/>
              <a:t>Long-Term View: </a:t>
            </a:r>
            <a:r>
              <a:rPr lang="en-US" sz="1850" dirty="0" smtClean="0"/>
              <a:t>This model requires a long-term view by the company and, by implication, its shareholders, who are one class of stakeholder.</a:t>
            </a:r>
          </a:p>
          <a:p>
            <a:pPr eaLnBrk="1" hangingPunct="1">
              <a:spcBef>
                <a:spcPts val="350"/>
              </a:spcBef>
              <a:buFontTx/>
              <a:buAutoNum type="arabicPeriod"/>
            </a:pPr>
            <a:r>
              <a:rPr lang="en-US" sz="1850" b="1" dirty="0" smtClean="0"/>
              <a:t>Multiple Stakeholder Perspective: </a:t>
            </a:r>
            <a:r>
              <a:rPr lang="en-US" sz="1850" dirty="0" smtClean="0"/>
              <a:t>It also requires the recognition of the legitimacy of the interests of other stakeholders, who must also take a long-term view.</a:t>
            </a:r>
          </a:p>
          <a:p>
            <a:pPr eaLnBrk="1" hangingPunct="1">
              <a:spcBef>
                <a:spcPts val="350"/>
              </a:spcBef>
              <a:buFontTx/>
              <a:buAutoNum type="arabicPeriod"/>
            </a:pPr>
            <a:r>
              <a:rPr lang="en-US" sz="1850" b="1" dirty="0" smtClean="0"/>
              <a:t>Engagement Processes: </a:t>
            </a:r>
            <a:r>
              <a:rPr lang="en-US" sz="1850" dirty="0" smtClean="0"/>
              <a:t>This new model depends upon processes of engagement for understanding the expectations of all stakeholders.</a:t>
            </a:r>
          </a:p>
          <a:p>
            <a:pPr eaLnBrk="1" hangingPunct="1">
              <a:spcBef>
                <a:spcPts val="350"/>
              </a:spcBef>
              <a:buFontTx/>
              <a:buAutoNum type="arabicPeriod"/>
            </a:pPr>
            <a:r>
              <a:rPr lang="en-US" sz="1850" b="1" dirty="0" smtClean="0"/>
              <a:t>Value Creation for All Stakeholders: </a:t>
            </a:r>
            <a:r>
              <a:rPr lang="en-US" sz="1850" dirty="0" smtClean="0"/>
              <a:t>Doing so contributes to value creation for shareholders as well as to meeting the needs of other stakeholders.</a:t>
            </a:r>
          </a:p>
          <a:p>
            <a:pPr eaLnBrk="1" hangingPunct="1">
              <a:spcBef>
                <a:spcPts val="350"/>
              </a:spcBef>
              <a:buFontTx/>
              <a:buAutoNum type="arabicPeriod"/>
            </a:pPr>
            <a:r>
              <a:rPr lang="en-US" sz="1850" b="1" dirty="0" smtClean="0"/>
              <a:t>Risk of Not Adopting the New Model: </a:t>
            </a:r>
            <a:r>
              <a:rPr lang="en-US" sz="1850" dirty="0" smtClean="0"/>
              <a:t>Failure to adopt this new model will put at risk the company’s reputation and its ability to create shareholder value and can even imperil its existence.</a:t>
            </a:r>
          </a:p>
          <a:p>
            <a:pPr eaLnBrk="1" hangingPunct="1">
              <a:spcBef>
                <a:spcPts val="350"/>
              </a:spcBef>
              <a:buFontTx/>
              <a:buAutoNum type="arabicPeriod"/>
            </a:pPr>
            <a:r>
              <a:rPr lang="en-US" sz="1850" b="1" dirty="0" smtClean="0"/>
              <a:t>Benefit of Adopting the New Model: </a:t>
            </a:r>
            <a:r>
              <a:rPr lang="en-US" sz="1850" dirty="0" smtClean="0"/>
              <a:t>Implementing it well can be a real source of competitive advantage.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984912" y="400050"/>
            <a:ext cx="7200900" cy="508000"/>
          </a:xfrm>
        </p:spPr>
        <p:txBody>
          <a:bodyPr/>
          <a:lstStyle/>
          <a:p>
            <a:pPr algn="ctr"/>
            <a:r>
              <a:rPr lang="en-US" sz="3400" dirty="0" smtClean="0">
                <a:ln w="18415" cmpd="sng">
                  <a:solidFill>
                    <a:schemeClr val="bg2"/>
                  </a:solidFill>
                  <a:prstDash val="solid"/>
                </a:ln>
              </a:rPr>
              <a:t>Reasons Why Companies Are Practicing Integrated Reporting</a:t>
            </a:r>
          </a:p>
        </p:txBody>
      </p:sp>
      <p:sp>
        <p:nvSpPr>
          <p:cNvPr id="29699" name="Content Placeholder 2"/>
          <p:cNvSpPr>
            <a:spLocks noGrp="1"/>
          </p:cNvSpPr>
          <p:nvPr>
            <p:ph idx="1"/>
          </p:nvPr>
        </p:nvSpPr>
        <p:spPr>
          <a:xfrm>
            <a:off x="914400" y="1578593"/>
            <a:ext cx="7200900" cy="4724400"/>
          </a:xfrm>
        </p:spPr>
        <p:txBody>
          <a:bodyPr/>
          <a:lstStyle/>
          <a:p>
            <a:r>
              <a:rPr lang="en-US" dirty="0" smtClean="0"/>
              <a:t>To signal that the company is taking sustainability seriously</a:t>
            </a:r>
          </a:p>
          <a:p>
            <a:r>
              <a:rPr lang="en-US" dirty="0" smtClean="0"/>
              <a:t>To signal that a commitment to sustainability is good for shareholders</a:t>
            </a:r>
          </a:p>
          <a:p>
            <a:r>
              <a:rPr lang="en-US" dirty="0" smtClean="0"/>
              <a:t>To improve reporting transparency</a:t>
            </a:r>
          </a:p>
          <a:p>
            <a:r>
              <a:rPr lang="en-US" dirty="0" smtClean="0"/>
              <a:t>To position the company as a leader and innovator</a:t>
            </a:r>
          </a:p>
          <a:p>
            <a:r>
              <a:rPr lang="en-US" dirty="0" smtClean="0"/>
              <a:t>To help integrate sustainability into strategy and operations</a:t>
            </a:r>
          </a:p>
          <a:p>
            <a:r>
              <a:rPr lang="en-US" dirty="0" smtClean="0"/>
              <a:t>To simplify external reporting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976952" y="400050"/>
            <a:ext cx="7200900" cy="508000"/>
          </a:xfrm>
        </p:spPr>
        <p:txBody>
          <a:bodyPr/>
          <a:lstStyle/>
          <a:p>
            <a:pPr algn="ctr" eaLnBrk="1" hangingPunct="1"/>
            <a:r>
              <a:rPr lang="en-US" sz="3400" dirty="0" smtClean="0">
                <a:ln w="18415" cmpd="sng">
                  <a:solidFill>
                    <a:schemeClr val="bg2"/>
                  </a:solidFill>
                  <a:prstDash val="solid"/>
                </a:ln>
              </a:rPr>
              <a:t>Challenges in Doing </a:t>
            </a:r>
            <a:br>
              <a:rPr lang="en-US" sz="3400" dirty="0" smtClean="0">
                <a:ln w="18415" cmpd="sng">
                  <a:solidFill>
                    <a:schemeClr val="bg2"/>
                  </a:solidFill>
                  <a:prstDash val="solid"/>
                </a:ln>
              </a:rPr>
            </a:br>
            <a:r>
              <a:rPr lang="en-US" sz="3400" dirty="0" smtClean="0">
                <a:ln w="18415" cmpd="sng">
                  <a:solidFill>
                    <a:schemeClr val="bg2"/>
                  </a:solidFill>
                  <a:prstDash val="solid"/>
                </a:ln>
              </a:rPr>
              <a:t>Integrated Reporting</a:t>
            </a:r>
          </a:p>
        </p:txBody>
      </p:sp>
      <p:sp>
        <p:nvSpPr>
          <p:cNvPr id="49155" name="Content Placeholder 2"/>
          <p:cNvSpPr>
            <a:spLocks noGrp="1"/>
          </p:cNvSpPr>
          <p:nvPr>
            <p:ph idx="1"/>
          </p:nvPr>
        </p:nvSpPr>
        <p:spPr>
          <a:xfrm>
            <a:off x="974680" y="1570632"/>
            <a:ext cx="7200900" cy="5038725"/>
          </a:xfrm>
        </p:spPr>
        <p:txBody>
          <a:bodyPr/>
          <a:lstStyle/>
          <a:p>
            <a:pPr eaLnBrk="1" hangingPunct="1"/>
            <a:r>
              <a:rPr lang="en-US" sz="2400" dirty="0" smtClean="0"/>
              <a:t>“Closing the nonfinancial books” on time</a:t>
            </a:r>
          </a:p>
          <a:p>
            <a:pPr eaLnBrk="1" hangingPunct="1"/>
            <a:r>
              <a:rPr lang="en-US" sz="2400" dirty="0" err="1" smtClean="0"/>
              <a:t>Interfunctional</a:t>
            </a:r>
            <a:r>
              <a:rPr lang="en-US" sz="2400" dirty="0" smtClean="0"/>
              <a:t> coordination</a:t>
            </a:r>
          </a:p>
          <a:p>
            <a:pPr eaLnBrk="1" hangingPunct="1"/>
            <a:r>
              <a:rPr lang="en-US" sz="2400" dirty="0" smtClean="0"/>
              <a:t>Deciding on appropriate level of detail</a:t>
            </a:r>
          </a:p>
          <a:p>
            <a:pPr eaLnBrk="1" hangingPunct="1"/>
            <a:r>
              <a:rPr lang="en-US" sz="2400" dirty="0" smtClean="0"/>
              <a:t>Lack of agreed-upon standards and audit (vs. assurance) methodologies</a:t>
            </a:r>
          </a:p>
          <a:p>
            <a:pPr eaLnBrk="1" hangingPunct="1"/>
            <a:r>
              <a:rPr lang="en-US" sz="2400" dirty="0" smtClean="0"/>
              <a:t>Poor understanding of the relationship between financial and nonfinancial performance</a:t>
            </a:r>
          </a:p>
          <a:p>
            <a:pPr eaLnBrk="1" hangingPunct="1"/>
            <a:r>
              <a:rPr lang="en-US" sz="2400" dirty="0" smtClean="0"/>
              <a:t>Getting the attention of investors for nonfinancial information</a:t>
            </a:r>
          </a:p>
          <a:p>
            <a:pPr eaLnBrk="1" hangingPunct="1"/>
            <a:r>
              <a:rPr lang="en-US" sz="2400" dirty="0" smtClean="0"/>
              <a:t>Getting the attention of other stakeholders for financial information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a:xfrm>
            <a:off x="467432" y="228600"/>
            <a:ext cx="8229600" cy="1143000"/>
          </a:xfrm>
        </p:spPr>
        <p:txBody>
          <a:bodyPr/>
          <a:lstStyle/>
          <a:p>
            <a:pPr algn="ctr" eaLnBrk="1" hangingPunct="1"/>
            <a:r>
              <a:rPr lang="en-US" dirty="0" smtClean="0">
                <a:ln w="18415" cmpd="sng">
                  <a:solidFill>
                    <a:schemeClr val="bg2"/>
                  </a:solidFill>
                  <a:prstDash val="solid"/>
                </a:ln>
              </a:rPr>
              <a:t>Objections to Integrated Reporting</a:t>
            </a:r>
          </a:p>
        </p:txBody>
      </p:sp>
      <p:sp>
        <p:nvSpPr>
          <p:cNvPr id="50179" name="Text Placeholder 4"/>
          <p:cNvSpPr>
            <a:spLocks noGrp="1"/>
          </p:cNvSpPr>
          <p:nvPr>
            <p:ph type="body" idx="1"/>
          </p:nvPr>
        </p:nvSpPr>
        <p:spPr>
          <a:xfrm>
            <a:off x="228600" y="1535113"/>
            <a:ext cx="4040188" cy="639762"/>
          </a:xfrm>
        </p:spPr>
        <p:txBody>
          <a:bodyPr/>
          <a:lstStyle/>
          <a:p>
            <a:pPr eaLnBrk="1" hangingPunct="1"/>
            <a:r>
              <a:rPr lang="en-US" dirty="0" smtClean="0"/>
              <a:t>Assertion</a:t>
            </a:r>
          </a:p>
        </p:txBody>
      </p:sp>
      <p:sp>
        <p:nvSpPr>
          <p:cNvPr id="50180" name="Content Placeholder 5"/>
          <p:cNvSpPr>
            <a:spLocks noGrp="1"/>
          </p:cNvSpPr>
          <p:nvPr>
            <p:ph sz="half" idx="2"/>
          </p:nvPr>
        </p:nvSpPr>
        <p:spPr>
          <a:xfrm>
            <a:off x="228600" y="2174875"/>
            <a:ext cx="4040188" cy="3951288"/>
          </a:xfrm>
        </p:spPr>
        <p:txBody>
          <a:bodyPr/>
          <a:lstStyle/>
          <a:p>
            <a:pPr eaLnBrk="1" hangingPunct="1"/>
            <a:r>
              <a:rPr lang="en-US" dirty="0" smtClean="0"/>
              <a:t>The markets are efficient</a:t>
            </a:r>
          </a:p>
          <a:p>
            <a:pPr eaLnBrk="1" hangingPunct="1"/>
            <a:r>
              <a:rPr lang="en-US" dirty="0" smtClean="0"/>
              <a:t>Companies are already optimally managed</a:t>
            </a:r>
          </a:p>
          <a:p>
            <a:pPr eaLnBrk="1" hangingPunct="1"/>
            <a:r>
              <a:rPr lang="en-US" dirty="0" smtClean="0"/>
              <a:t>The development of a sustainable society will be hindered</a:t>
            </a:r>
          </a:p>
          <a:p>
            <a:pPr eaLnBrk="1" hangingPunct="1"/>
            <a:r>
              <a:rPr lang="en-US" dirty="0" smtClean="0"/>
              <a:t>It will cost money</a:t>
            </a:r>
          </a:p>
          <a:p>
            <a:pPr eaLnBrk="1" hangingPunct="1"/>
            <a:endParaRPr lang="en-US" dirty="0" smtClean="0"/>
          </a:p>
          <a:p>
            <a:pPr eaLnBrk="1" hangingPunct="1"/>
            <a:endParaRPr lang="en-US" dirty="0" smtClean="0"/>
          </a:p>
        </p:txBody>
      </p:sp>
      <p:sp>
        <p:nvSpPr>
          <p:cNvPr id="50181" name="Text Placeholder 6"/>
          <p:cNvSpPr>
            <a:spLocks noGrp="1"/>
          </p:cNvSpPr>
          <p:nvPr>
            <p:ph type="body" sz="quarter" idx="3"/>
          </p:nvPr>
        </p:nvSpPr>
        <p:spPr>
          <a:xfrm>
            <a:off x="5178425" y="1535113"/>
            <a:ext cx="4041775" cy="639762"/>
          </a:xfrm>
        </p:spPr>
        <p:txBody>
          <a:bodyPr/>
          <a:lstStyle/>
          <a:p>
            <a:pPr eaLnBrk="1" hangingPunct="1"/>
            <a:r>
              <a:rPr lang="en-US" dirty="0" smtClean="0"/>
              <a:t>Response</a:t>
            </a:r>
          </a:p>
        </p:txBody>
      </p:sp>
      <p:sp>
        <p:nvSpPr>
          <p:cNvPr id="50182" name="Content Placeholder 7"/>
          <p:cNvSpPr>
            <a:spLocks noGrp="1"/>
          </p:cNvSpPr>
          <p:nvPr>
            <p:ph sz="quarter" idx="4"/>
          </p:nvPr>
        </p:nvSpPr>
        <p:spPr>
          <a:xfrm>
            <a:off x="5178425" y="2174875"/>
            <a:ext cx="4041775" cy="3951288"/>
          </a:xfrm>
        </p:spPr>
        <p:txBody>
          <a:bodyPr/>
          <a:lstStyle/>
          <a:p>
            <a:pPr eaLnBrk="1" hangingPunct="1"/>
            <a:r>
              <a:rPr lang="en-US" dirty="0" smtClean="0"/>
              <a:t>Active money managers assume otherwise</a:t>
            </a:r>
          </a:p>
          <a:p>
            <a:pPr eaLnBrk="1" hangingPunct="1"/>
            <a:r>
              <a:rPr lang="en-US" dirty="0" smtClean="0"/>
              <a:t>Change would never happen</a:t>
            </a:r>
          </a:p>
          <a:p>
            <a:pPr eaLnBrk="1" hangingPunct="1"/>
            <a:r>
              <a:rPr lang="en-US" dirty="0" smtClean="0"/>
              <a:t>Trade-offs  must be understood and made</a:t>
            </a:r>
          </a:p>
          <a:p>
            <a:pPr eaLnBrk="1" hangingPunct="1"/>
            <a:r>
              <a:rPr lang="en-US" dirty="0" smtClean="0"/>
              <a:t>The company will be better managed</a:t>
            </a:r>
          </a:p>
        </p:txBody>
      </p:sp>
      <p:cxnSp>
        <p:nvCxnSpPr>
          <p:cNvPr id="8" name="Straight Arrow Connector 7"/>
          <p:cNvCxnSpPr/>
          <p:nvPr/>
        </p:nvCxnSpPr>
        <p:spPr>
          <a:xfrm>
            <a:off x="4259240" y="2424752"/>
            <a:ext cx="640080" cy="0"/>
          </a:xfrm>
          <a:prstGeom prst="straightConnector1">
            <a:avLst/>
          </a:prstGeom>
          <a:ln w="38100">
            <a:tailEnd type="arrow"/>
          </a:ln>
        </p:spPr>
        <p:style>
          <a:lnRef idx="1">
            <a:schemeClr val="accent4"/>
          </a:lnRef>
          <a:fillRef idx="0">
            <a:schemeClr val="accent4"/>
          </a:fillRef>
          <a:effectRef idx="0">
            <a:schemeClr val="accent4"/>
          </a:effectRef>
          <a:fontRef idx="minor">
            <a:schemeClr val="tx1"/>
          </a:fontRef>
        </p:style>
      </p:cxnSp>
      <p:cxnSp>
        <p:nvCxnSpPr>
          <p:cNvPr id="9" name="Straight Arrow Connector 8"/>
          <p:cNvCxnSpPr/>
          <p:nvPr/>
        </p:nvCxnSpPr>
        <p:spPr>
          <a:xfrm>
            <a:off x="4272888" y="3226108"/>
            <a:ext cx="640080" cy="0"/>
          </a:xfrm>
          <a:prstGeom prst="straightConnector1">
            <a:avLst/>
          </a:prstGeom>
          <a:ln w="38100">
            <a:tailEnd type="arrow"/>
          </a:ln>
        </p:spPr>
        <p:style>
          <a:lnRef idx="1">
            <a:schemeClr val="accent4"/>
          </a:lnRef>
          <a:fillRef idx="0">
            <a:schemeClr val="accent4"/>
          </a:fillRef>
          <a:effectRef idx="0">
            <a:schemeClr val="accent4"/>
          </a:effectRef>
          <a:fontRef idx="minor">
            <a:schemeClr val="tx1"/>
          </a:fontRef>
        </p:style>
      </p:cxnSp>
      <p:cxnSp>
        <p:nvCxnSpPr>
          <p:cNvPr id="10" name="Straight Arrow Connector 9"/>
          <p:cNvCxnSpPr/>
          <p:nvPr/>
        </p:nvCxnSpPr>
        <p:spPr>
          <a:xfrm>
            <a:off x="4343400" y="4037012"/>
            <a:ext cx="640080" cy="0"/>
          </a:xfrm>
          <a:prstGeom prst="straightConnector1">
            <a:avLst/>
          </a:prstGeom>
          <a:ln w="38100">
            <a:tailEnd type="arrow"/>
          </a:ln>
        </p:spPr>
        <p:style>
          <a:lnRef idx="1">
            <a:schemeClr val="accent4"/>
          </a:lnRef>
          <a:fillRef idx="0">
            <a:schemeClr val="accent4"/>
          </a:fillRef>
          <a:effectRef idx="0">
            <a:schemeClr val="accent4"/>
          </a:effectRef>
          <a:fontRef idx="minor">
            <a:schemeClr val="tx1"/>
          </a:fontRef>
        </p:style>
      </p:cxnSp>
      <p:cxnSp>
        <p:nvCxnSpPr>
          <p:cNvPr id="11" name="Straight Arrow Connector 10"/>
          <p:cNvCxnSpPr/>
          <p:nvPr/>
        </p:nvCxnSpPr>
        <p:spPr>
          <a:xfrm>
            <a:off x="4267200" y="4834268"/>
            <a:ext cx="640080" cy="0"/>
          </a:xfrm>
          <a:prstGeom prst="straightConnector1">
            <a:avLst/>
          </a:prstGeom>
          <a:ln w="38100">
            <a:tailEnd type="arrow"/>
          </a:ln>
        </p:spPr>
        <p:style>
          <a:lnRef idx="1">
            <a:schemeClr val="accent4"/>
          </a:lnRef>
          <a:fillRef idx="0">
            <a:schemeClr val="accent4"/>
          </a:fillRef>
          <a:effectRef idx="0">
            <a:schemeClr val="accent4"/>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a:xfrm>
            <a:off x="968992" y="1707819"/>
            <a:ext cx="7200900" cy="4505325"/>
          </a:xfrm>
        </p:spPr>
        <p:txBody>
          <a:bodyPr/>
          <a:lstStyle/>
          <a:p>
            <a:pPr defTabSz="631825" eaLnBrk="1" hangingPunct="1"/>
            <a:r>
              <a:rPr lang="en-US" sz="2400" dirty="0" smtClean="0"/>
              <a:t>Companies must take responsibility to act </a:t>
            </a:r>
          </a:p>
          <a:p>
            <a:pPr defTabSz="631825" eaLnBrk="1" hangingPunct="1">
              <a:lnSpc>
                <a:spcPct val="110000"/>
              </a:lnSpc>
              <a:spcBef>
                <a:spcPts val="1800"/>
              </a:spcBef>
            </a:pPr>
            <a:r>
              <a:rPr lang="en-US" sz="2400" dirty="0" smtClean="0"/>
              <a:t>Innovation by many constituencies is necessary</a:t>
            </a:r>
          </a:p>
          <a:p>
            <a:pPr defTabSz="631825" eaLnBrk="1" hangingPunct="1">
              <a:lnSpc>
                <a:spcPct val="110000"/>
              </a:lnSpc>
              <a:spcBef>
                <a:spcPts val="1800"/>
              </a:spcBef>
            </a:pPr>
            <a:r>
              <a:rPr lang="en-US" sz="2400" dirty="0" smtClean="0"/>
              <a:t>Support from the investment community is vital</a:t>
            </a:r>
          </a:p>
          <a:p>
            <a:pPr defTabSz="631825" eaLnBrk="1" hangingPunct="1">
              <a:spcBef>
                <a:spcPts val="1800"/>
              </a:spcBef>
            </a:pPr>
            <a:r>
              <a:rPr lang="en-US" sz="2400" dirty="0" smtClean="0"/>
              <a:t>Development of standards is essential </a:t>
            </a:r>
          </a:p>
          <a:p>
            <a:pPr defTabSz="631825" eaLnBrk="1" hangingPunct="1">
              <a:spcBef>
                <a:spcPts val="1800"/>
              </a:spcBef>
            </a:pPr>
            <a:r>
              <a:rPr lang="en-US" sz="2400" dirty="0" smtClean="0"/>
              <a:t>Legislation and regulation will ultimately be required</a:t>
            </a:r>
          </a:p>
          <a:p>
            <a:pPr defTabSz="631825" eaLnBrk="1" hangingPunct="1">
              <a:spcBef>
                <a:spcPts val="1800"/>
              </a:spcBef>
            </a:pPr>
            <a:r>
              <a:rPr lang="en-US" sz="2400" dirty="0" smtClean="0"/>
              <a:t>Support from civil society will encourage others to act</a:t>
            </a:r>
          </a:p>
        </p:txBody>
      </p:sp>
      <p:sp>
        <p:nvSpPr>
          <p:cNvPr id="52227" name="Title 3"/>
          <p:cNvSpPr>
            <a:spLocks noGrp="1"/>
          </p:cNvSpPr>
          <p:nvPr>
            <p:ph type="title"/>
          </p:nvPr>
        </p:nvSpPr>
        <p:spPr>
          <a:xfrm>
            <a:off x="859808" y="400050"/>
            <a:ext cx="7456488" cy="508000"/>
          </a:xfrm>
        </p:spPr>
        <p:txBody>
          <a:bodyPr/>
          <a:lstStyle/>
          <a:p>
            <a:pPr algn="ctr"/>
            <a:r>
              <a:rPr lang="en-US" dirty="0" smtClean="0">
                <a:ln w="18415" cmpd="sng">
                  <a:solidFill>
                    <a:schemeClr val="bg2"/>
                  </a:solidFill>
                  <a:prstDash val="solid"/>
                </a:ln>
              </a:rPr>
              <a:t>Speeding the Adoption of Integrated Reporting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76952" y="400050"/>
            <a:ext cx="7200900" cy="508000"/>
          </a:xfrm>
        </p:spPr>
        <p:txBody>
          <a:bodyPr/>
          <a:lstStyle/>
          <a:p>
            <a:pPr algn="ctr" eaLnBrk="1" hangingPunct="1"/>
            <a:r>
              <a:rPr lang="en-US" dirty="0" smtClean="0">
                <a:ln w="18415" cmpd="sng">
                  <a:solidFill>
                    <a:schemeClr val="bg2"/>
                  </a:solidFill>
                  <a:prstDash val="solid"/>
                </a:ln>
              </a:rPr>
              <a:t>What Is Integrated Reporting?</a:t>
            </a:r>
          </a:p>
        </p:txBody>
      </p:sp>
      <p:sp>
        <p:nvSpPr>
          <p:cNvPr id="14339" name="Content Placeholder 2"/>
          <p:cNvSpPr>
            <a:spLocks noGrp="1"/>
          </p:cNvSpPr>
          <p:nvPr>
            <p:ph idx="1"/>
          </p:nvPr>
        </p:nvSpPr>
        <p:spPr>
          <a:xfrm>
            <a:off x="914400" y="1524000"/>
            <a:ext cx="7200900" cy="5038725"/>
          </a:xfrm>
        </p:spPr>
        <p:txBody>
          <a:bodyPr/>
          <a:lstStyle/>
          <a:p>
            <a:pPr eaLnBrk="1" hangingPunct="1">
              <a:buFont typeface="Arial" pitchFamily="34" charset="0"/>
              <a:buChar char="•"/>
            </a:pPr>
            <a:r>
              <a:rPr lang="en-US" sz="2000" dirty="0" smtClean="0"/>
              <a:t>An embryonic new management practice </a:t>
            </a:r>
          </a:p>
          <a:p>
            <a:pPr eaLnBrk="1" hangingPunct="1"/>
            <a:r>
              <a:rPr lang="en-US" sz="2000" dirty="0" smtClean="0"/>
              <a:t>A simple idea whose time has come</a:t>
            </a:r>
          </a:p>
          <a:p>
            <a:pPr lvl="1" eaLnBrk="1" hangingPunct="1"/>
            <a:r>
              <a:rPr lang="en-US" sz="1600" dirty="0" smtClean="0"/>
              <a:t>A single document reporting the company’s financial, environmental, social and governance performance</a:t>
            </a:r>
          </a:p>
          <a:p>
            <a:pPr lvl="1" eaLnBrk="1" hangingPunct="1"/>
            <a:r>
              <a:rPr lang="en-US" sz="1600" dirty="0" smtClean="0"/>
              <a:t>Explanations of relationships between financial and nonfinancial (ESG) performance</a:t>
            </a:r>
          </a:p>
          <a:p>
            <a:pPr lvl="1" eaLnBrk="1" hangingPunct="1"/>
            <a:r>
              <a:rPr lang="en-US" sz="1600" dirty="0" smtClean="0"/>
              <a:t>Reporting of more detailed information of interest to specific stakeholders</a:t>
            </a:r>
          </a:p>
          <a:p>
            <a:pPr lvl="1" eaLnBrk="1" hangingPunct="1"/>
            <a:r>
              <a:rPr lang="en-US" sz="1600" dirty="0" smtClean="0"/>
              <a:t>Leveraging the Internet to improve dialogue and engagement with all stakeholders</a:t>
            </a:r>
          </a:p>
          <a:p>
            <a:pPr eaLnBrk="1" hangingPunct="1"/>
            <a:r>
              <a:rPr lang="en-US" sz="2000" dirty="0" smtClean="0"/>
              <a:t>A way of reframing the corporate reporting debate</a:t>
            </a:r>
          </a:p>
          <a:p>
            <a:pPr eaLnBrk="1" hangingPunct="1"/>
            <a:r>
              <a:rPr lang="en-US" sz="2000" dirty="0" smtClean="0"/>
              <a:t>A powerful mechanism for changing resource allocation decisions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979224" y="400050"/>
            <a:ext cx="7200900" cy="508000"/>
          </a:xfrm>
        </p:spPr>
        <p:txBody>
          <a:bodyPr/>
          <a:lstStyle/>
          <a:p>
            <a:pPr algn="ctr" eaLnBrk="1" hangingPunct="1"/>
            <a:r>
              <a:rPr lang="en-US" dirty="0" smtClean="0">
                <a:ln w="18415" cmpd="sng">
                  <a:solidFill>
                    <a:schemeClr val="bg2"/>
                  </a:solidFill>
                  <a:prstDash val="solid"/>
                </a:ln>
              </a:rPr>
              <a:t>International Integrated </a:t>
            </a:r>
            <a:br>
              <a:rPr lang="en-US" dirty="0" smtClean="0">
                <a:ln w="18415" cmpd="sng">
                  <a:solidFill>
                    <a:schemeClr val="bg2"/>
                  </a:solidFill>
                  <a:prstDash val="solid"/>
                </a:ln>
              </a:rPr>
            </a:br>
            <a:r>
              <a:rPr lang="en-US" dirty="0" smtClean="0">
                <a:ln w="18415" cmpd="sng">
                  <a:solidFill>
                    <a:schemeClr val="bg2"/>
                  </a:solidFill>
                  <a:prstDash val="solid"/>
                </a:ln>
              </a:rPr>
              <a:t>Reporting Committee</a:t>
            </a:r>
          </a:p>
        </p:txBody>
      </p:sp>
      <p:sp>
        <p:nvSpPr>
          <p:cNvPr id="53251" name="Content Placeholder 2"/>
          <p:cNvSpPr>
            <a:spLocks noGrp="1"/>
          </p:cNvSpPr>
          <p:nvPr>
            <p:ph idx="1"/>
          </p:nvPr>
        </p:nvSpPr>
        <p:spPr>
          <a:xfrm>
            <a:off x="696032" y="1524000"/>
            <a:ext cx="7762875" cy="5181600"/>
          </a:xfrm>
        </p:spPr>
        <p:txBody>
          <a:bodyPr/>
          <a:lstStyle/>
          <a:p>
            <a:pPr eaLnBrk="1" hangingPunct="1">
              <a:buFontTx/>
              <a:buNone/>
            </a:pPr>
            <a:r>
              <a:rPr lang="en-GB" sz="1200" dirty="0" smtClean="0"/>
              <a:t>	</a:t>
            </a:r>
            <a:r>
              <a:rPr lang="en-GB" sz="1450" dirty="0" smtClean="0"/>
              <a:t>As you know, following the meeting at St James’s Palace in September last year, on 17th December His Royal Highness highlighted the need to establish an ‘International Integrated Reporting Committee’ (IIRC) to create an international integrated reporting framework. The proposals received universal support and as a result a Steering Committee and Working Group are being set up to establish the IIRC. </a:t>
            </a:r>
            <a:endParaRPr lang="en-US" sz="1450" dirty="0" smtClean="0"/>
          </a:p>
          <a:p>
            <a:pPr eaLnBrk="1" hangingPunct="1">
              <a:buFontTx/>
              <a:buNone/>
            </a:pPr>
            <a:r>
              <a:rPr lang="en-GB" sz="1450" dirty="0" smtClean="0"/>
              <a:t> </a:t>
            </a:r>
            <a:endParaRPr lang="en-US" sz="1450" dirty="0" smtClean="0"/>
          </a:p>
          <a:p>
            <a:pPr eaLnBrk="1" hangingPunct="1">
              <a:buFontTx/>
              <a:buNone/>
            </a:pPr>
            <a:r>
              <a:rPr lang="en-GB" sz="1450" dirty="0" smtClean="0"/>
              <a:t>	The Prince of Wales would be delighted if you were able to support the IIRC initiative by participating as a member of the Steering Committee mentioned above. I attach a list of those who have already confirmed their participation (Attachment A), together with a copy of the draft terms of reference (Attachment B). Invitations are currently being extended to additional organisations to ensure that both the Steering Committee and Working Group reflect an appropriate balance of representation.</a:t>
            </a:r>
            <a:endParaRPr lang="en-US" sz="1450" dirty="0" smtClean="0"/>
          </a:p>
          <a:p>
            <a:pPr eaLnBrk="1" hangingPunct="1">
              <a:buFontTx/>
              <a:buNone/>
            </a:pPr>
            <a:r>
              <a:rPr lang="en-GB" sz="1400" dirty="0" smtClean="0"/>
              <a:t> </a:t>
            </a:r>
            <a:endParaRPr lang="en-US" sz="1450" dirty="0" smtClean="0"/>
          </a:p>
          <a:p>
            <a:pPr eaLnBrk="1" hangingPunct="1">
              <a:buFontTx/>
              <a:buNone/>
            </a:pPr>
            <a:r>
              <a:rPr lang="en-GB" sz="1450" dirty="0" smtClean="0"/>
              <a:t>	</a:t>
            </a:r>
            <a:r>
              <a:rPr lang="en-GB" sz="1450" b="1" dirty="0" smtClean="0">
                <a:solidFill>
                  <a:srgbClr val="FF0000"/>
                </a:solidFill>
              </a:rPr>
              <a:t>As you are well aware, the way we live and the way we consume resources need to change if current levels of prosperity are to be maintained in the developed world and increased significantly in developing countries.  A shift to an integrated reporting model that reflects the interconnected nature of environmental, social, governance and financial factors, is an essential step towards the creation of a sustainable economy, and I very much hope that you be able to help us with this ambition. </a:t>
            </a:r>
          </a:p>
          <a:p>
            <a:pPr eaLnBrk="1" hangingPunct="1">
              <a:buFontTx/>
              <a:buNone/>
            </a:pPr>
            <a:endParaRPr lang="en-GB" sz="1400" dirty="0" smtClean="0"/>
          </a:p>
          <a:p>
            <a:pPr eaLnBrk="1" hangingPunct="1">
              <a:buFontTx/>
              <a:buNone/>
            </a:pPr>
            <a:r>
              <a:rPr lang="en-GB" sz="1400" dirty="0" smtClean="0"/>
              <a:t>Letter from HRH The Prince of Wales, Accounting for Sustainability Project, April 1, 2010</a:t>
            </a:r>
            <a:endParaRPr lang="en-US" sz="14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976952" y="400050"/>
            <a:ext cx="7200900" cy="508000"/>
          </a:xfrm>
        </p:spPr>
        <p:txBody>
          <a:bodyPr/>
          <a:lstStyle/>
          <a:p>
            <a:pPr algn="ctr"/>
            <a:r>
              <a:rPr lang="en-US" dirty="0" smtClean="0">
                <a:ln w="18415" cmpd="sng">
                  <a:solidFill>
                    <a:schemeClr val="bg2"/>
                  </a:solidFill>
                  <a:prstDash val="solid"/>
                </a:ln>
              </a:rPr>
              <a:t>Action Items</a:t>
            </a:r>
          </a:p>
        </p:txBody>
      </p:sp>
      <p:sp>
        <p:nvSpPr>
          <p:cNvPr id="57347" name="Content Placeholder 2"/>
          <p:cNvSpPr>
            <a:spLocks noGrp="1"/>
          </p:cNvSpPr>
          <p:nvPr>
            <p:ph idx="1"/>
          </p:nvPr>
        </p:nvSpPr>
        <p:spPr>
          <a:xfrm>
            <a:off x="531128" y="1504664"/>
            <a:ext cx="8077907" cy="5257800"/>
          </a:xfrm>
        </p:spPr>
        <p:txBody>
          <a:bodyPr/>
          <a:lstStyle/>
          <a:p>
            <a:pPr>
              <a:spcBef>
                <a:spcPts val="300"/>
              </a:spcBef>
              <a:buFont typeface="Wingdings" pitchFamily="2" charset="2"/>
              <a:buChar char="q"/>
            </a:pPr>
            <a:r>
              <a:rPr lang="en-US" sz="1800" dirty="0" smtClean="0"/>
              <a:t>Book (</a:t>
            </a:r>
            <a:r>
              <a:rPr lang="en-US" sz="1800" u="sng" dirty="0" smtClean="0"/>
              <a:t>One Report: Integrated Reporting for a Sustainable Strategy</a:t>
            </a:r>
            <a:r>
              <a:rPr lang="en-US" sz="1800" dirty="0" smtClean="0"/>
              <a:t>, with Michael P. Krzus) published March 2010 (translations in Chinese, Japanese, and Portuguese)</a:t>
            </a:r>
          </a:p>
          <a:p>
            <a:pPr>
              <a:spcBef>
                <a:spcPts val="300"/>
              </a:spcBef>
              <a:buFont typeface="Wingdings" pitchFamily="2" charset="2"/>
              <a:buChar char="q"/>
            </a:pPr>
            <a:r>
              <a:rPr lang="en-US" sz="1800" dirty="0" smtClean="0"/>
              <a:t>Social movement website (</a:t>
            </a:r>
            <a:r>
              <a:rPr lang="en-US" sz="1800" dirty="0" smtClean="0">
                <a:solidFill>
                  <a:srgbClr val="0000FF"/>
                </a:solidFill>
                <a:hlinkClick r:id="rId2"/>
              </a:rPr>
              <a:t>www.integratedreporting.org</a:t>
            </a:r>
            <a:r>
              <a:rPr lang="en-US" sz="1800" dirty="0" smtClean="0"/>
              <a:t>) created</a:t>
            </a:r>
          </a:p>
          <a:p>
            <a:pPr>
              <a:spcBef>
                <a:spcPts val="300"/>
              </a:spcBef>
              <a:buFont typeface="Wingdings" pitchFamily="2" charset="2"/>
              <a:buChar char="q"/>
            </a:pPr>
            <a:r>
              <a:rPr lang="en-US" sz="1800" dirty="0" smtClean="0"/>
              <a:t>Member of the Steering Committee of the International Integrated Reporting Committee</a:t>
            </a:r>
          </a:p>
          <a:p>
            <a:pPr>
              <a:spcBef>
                <a:spcPts val="300"/>
              </a:spcBef>
              <a:buFont typeface="Wingdings" pitchFamily="2" charset="2"/>
              <a:buChar char="q"/>
            </a:pPr>
            <a:r>
              <a:rPr lang="en-US" sz="1800" dirty="0" smtClean="0"/>
              <a:t>Presentation on integrated reporting to the Investor as Shareholder Subcommittee of the SEC’s Investor Advisory Committee, May 18</a:t>
            </a:r>
          </a:p>
          <a:p>
            <a:pPr>
              <a:spcBef>
                <a:spcPts val="300"/>
              </a:spcBef>
              <a:buFont typeface="Wingdings" pitchFamily="2" charset="2"/>
              <a:buChar char="q"/>
            </a:pPr>
            <a:r>
              <a:rPr lang="en-US" sz="1800" dirty="0" smtClean="0"/>
              <a:t>Create more awareness at Global Reporting Initiative bi-annual conference</a:t>
            </a:r>
          </a:p>
          <a:p>
            <a:pPr>
              <a:spcBef>
                <a:spcPts val="300"/>
              </a:spcBef>
              <a:buFont typeface="Wingdings" pitchFamily="2" charset="2"/>
              <a:buChar char="q"/>
            </a:pPr>
            <a:r>
              <a:rPr lang="en-US" sz="1800" dirty="0" smtClean="0"/>
              <a:t>Recommendation for the SEC and other securities regulators to establish a “voluntary filing program” for integrated reporting</a:t>
            </a:r>
          </a:p>
          <a:p>
            <a:pPr>
              <a:spcBef>
                <a:spcPts val="300"/>
              </a:spcBef>
              <a:buFont typeface="Wingdings" pitchFamily="2" charset="2"/>
              <a:buChar char="q"/>
            </a:pPr>
            <a:r>
              <a:rPr lang="en-US" sz="1800" dirty="0" smtClean="0"/>
              <a:t>Conference on “Developing an Action Plan for Integrated Reporting” at HBS on October 14-15 as part of the Business and Environment Initiative</a:t>
            </a:r>
          </a:p>
          <a:p>
            <a:pPr>
              <a:spcBef>
                <a:spcPts val="300"/>
              </a:spcBef>
              <a:buFont typeface="Wingdings" pitchFamily="2" charset="2"/>
              <a:buChar char="q"/>
            </a:pPr>
            <a:r>
              <a:rPr lang="en-US" sz="1800" dirty="0" smtClean="0"/>
              <a:t>Prince of Wales Accounting for Sustainability Project Annual Forum in December 2010</a:t>
            </a:r>
          </a:p>
          <a:p>
            <a:pPr>
              <a:spcBef>
                <a:spcPts val="300"/>
              </a:spcBef>
              <a:buFont typeface="Wingdings" pitchFamily="2" charset="2"/>
              <a:buChar char="q"/>
            </a:pPr>
            <a:r>
              <a:rPr lang="en-US" sz="1800" dirty="0" smtClean="0"/>
              <a:t>Get integrated reporting on the agenda of the G20 meeting being hosted by France in early 2011</a:t>
            </a:r>
          </a:p>
        </p:txBody>
      </p:sp>
      <p:pic>
        <p:nvPicPr>
          <p:cNvPr id="5" name="Picture 2" descr="C:\Program Files\Microsoft Office\MEDIA\OFFICE12\Bullets\BD21301_.gif"/>
          <p:cNvPicPr>
            <a:picLocks noChangeAspect="1" noChangeArrowheads="1"/>
          </p:cNvPicPr>
          <p:nvPr/>
        </p:nvPicPr>
        <p:blipFill>
          <a:blip r:embed="rId3" cstate="print"/>
          <a:srcRect/>
          <a:stretch>
            <a:fillRect/>
          </a:stretch>
        </p:blipFill>
        <p:spPr bwMode="auto">
          <a:xfrm>
            <a:off x="628936" y="2446360"/>
            <a:ext cx="236560" cy="236560"/>
          </a:xfrm>
          <a:prstGeom prst="rect">
            <a:avLst/>
          </a:prstGeom>
          <a:noFill/>
        </p:spPr>
      </p:pic>
      <p:pic>
        <p:nvPicPr>
          <p:cNvPr id="6" name="Picture 2" descr="C:\Program Files\Microsoft Office\MEDIA\OFFICE12\Bullets\BD21301_.gif"/>
          <p:cNvPicPr>
            <a:picLocks noChangeAspect="1" noChangeArrowheads="1"/>
          </p:cNvPicPr>
          <p:nvPr/>
        </p:nvPicPr>
        <p:blipFill>
          <a:blip r:embed="rId3" cstate="print"/>
          <a:srcRect/>
          <a:stretch>
            <a:fillRect/>
          </a:stretch>
        </p:blipFill>
        <p:spPr bwMode="auto">
          <a:xfrm>
            <a:off x="623248" y="2776184"/>
            <a:ext cx="242248" cy="242248"/>
          </a:xfrm>
          <a:prstGeom prst="rect">
            <a:avLst/>
          </a:prstGeom>
          <a:noFill/>
        </p:spPr>
      </p:pic>
      <p:pic>
        <p:nvPicPr>
          <p:cNvPr id="7" name="Picture 2" descr="C:\Program Files\Microsoft Office\MEDIA\OFFICE12\Bullets\BD21301_.gif"/>
          <p:cNvPicPr>
            <a:picLocks noChangeAspect="1" noChangeArrowheads="1"/>
          </p:cNvPicPr>
          <p:nvPr/>
        </p:nvPicPr>
        <p:blipFill>
          <a:blip r:embed="rId3" cstate="print"/>
          <a:srcRect/>
          <a:stretch>
            <a:fillRect/>
          </a:stretch>
        </p:blipFill>
        <p:spPr bwMode="auto">
          <a:xfrm>
            <a:off x="636896" y="1600200"/>
            <a:ext cx="236560" cy="236560"/>
          </a:xfrm>
          <a:prstGeom prst="rect">
            <a:avLst/>
          </a:prstGeom>
          <a:noFill/>
        </p:spPr>
      </p:pic>
      <p:pic>
        <p:nvPicPr>
          <p:cNvPr id="8" name="Picture 2" descr="C:\Program Files\Microsoft Office\MEDIA\OFFICE12\Bullets\BD21301_.gif"/>
          <p:cNvPicPr>
            <a:picLocks noChangeAspect="1" noChangeArrowheads="1"/>
          </p:cNvPicPr>
          <p:nvPr/>
        </p:nvPicPr>
        <p:blipFill>
          <a:blip r:embed="rId3" cstate="print"/>
          <a:srcRect/>
          <a:stretch>
            <a:fillRect/>
          </a:stretch>
        </p:blipFill>
        <p:spPr bwMode="auto">
          <a:xfrm>
            <a:off x="609600" y="3331192"/>
            <a:ext cx="242248" cy="24224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gray">
          <a:xfrm>
            <a:off x="4787900" y="1147763"/>
            <a:ext cx="3948113" cy="336550"/>
          </a:xfrm>
          <a:prstGeom prst="rect">
            <a:avLst/>
          </a:prstGeom>
          <a:noFill/>
          <a:ln w="9525">
            <a:noFill/>
            <a:miter lim="800000"/>
            <a:headEnd/>
            <a:tailEnd/>
          </a:ln>
        </p:spPr>
        <p:txBody>
          <a:bodyPr/>
          <a:lstStyle/>
          <a:p>
            <a:pPr algn="ctr">
              <a:lnSpc>
                <a:spcPct val="90000"/>
              </a:lnSpc>
              <a:spcBef>
                <a:spcPct val="20000"/>
              </a:spcBef>
            </a:pPr>
            <a:endParaRPr lang="en-US" altLang="ko-KR" sz="2000">
              <a:solidFill>
                <a:schemeClr val="bg2"/>
              </a:solidFill>
              <a:ea typeface="굴림"/>
              <a:cs typeface="굴림"/>
            </a:endParaRPr>
          </a:p>
        </p:txBody>
      </p:sp>
      <p:sp>
        <p:nvSpPr>
          <p:cNvPr id="299011" name="WordArt 3"/>
          <p:cNvSpPr>
            <a:spLocks noChangeArrowheads="1" noChangeShapeType="1" noTextEdit="1"/>
          </p:cNvSpPr>
          <p:nvPr/>
        </p:nvSpPr>
        <p:spPr bwMode="gray">
          <a:xfrm>
            <a:off x="4857750" y="500063"/>
            <a:ext cx="3744913" cy="508000"/>
          </a:xfrm>
          <a:prstGeom prst="rect">
            <a:avLst/>
          </a:prstGeom>
        </p:spPr>
        <p:txBody>
          <a:bodyPr wrap="none" fromWordArt="1">
            <a:prstTxWarp prst="textDeflate">
              <a:avLst>
                <a:gd name="adj" fmla="val 0"/>
              </a:avLst>
            </a:prstTxWarp>
          </a:bodyPr>
          <a:lstStyle/>
          <a:p>
            <a:pPr algn="ctr"/>
            <a:r>
              <a:rPr lang="en-US" sz="3600" b="1" kern="10" dirty="0">
                <a:ln w="38100">
                  <a:solidFill>
                    <a:srgbClr val="FFFFFF"/>
                  </a:solidFill>
                  <a:round/>
                  <a:headEnd/>
                  <a:tailEnd/>
                </a:ln>
                <a:gradFill rotWithShape="1">
                  <a:gsLst>
                    <a:gs pos="0">
                      <a:schemeClr val="tx2"/>
                    </a:gs>
                    <a:gs pos="100000">
                      <a:schemeClr val="hlink"/>
                    </a:gs>
                  </a:gsLst>
                  <a:lin ang="0" scaled="1"/>
                </a:gradFill>
                <a:effectLst>
                  <a:outerShdw dist="107763" dir="2700000" algn="ctr" rotWithShape="0">
                    <a:srgbClr val="868686">
                      <a:alpha val="50000"/>
                    </a:srgbClr>
                  </a:outerShdw>
                </a:effectLst>
                <a:latin typeface="Arial"/>
                <a:cs typeface="Arial"/>
              </a:rPr>
              <a:t>Thank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99011"/>
                                        </p:tgtEl>
                                        <p:attrNameLst>
                                          <p:attrName>style.visibility</p:attrName>
                                        </p:attrNameLst>
                                      </p:cBhvr>
                                      <p:to>
                                        <p:strVal val="visible"/>
                                      </p:to>
                                    </p:set>
                                    <p:anim calcmode="lin" valueType="num">
                                      <p:cBhvr>
                                        <p:cTn id="7" dur="500" fill="hold"/>
                                        <p:tgtEl>
                                          <p:spTgt spid="299011"/>
                                        </p:tgtEl>
                                        <p:attrNameLst>
                                          <p:attrName>ppt_w</p:attrName>
                                        </p:attrNameLst>
                                      </p:cBhvr>
                                      <p:tavLst>
                                        <p:tav tm="0">
                                          <p:val>
                                            <p:fltVal val="0"/>
                                          </p:val>
                                        </p:tav>
                                        <p:tav tm="100000">
                                          <p:val>
                                            <p:strVal val="#ppt_w"/>
                                          </p:val>
                                        </p:tav>
                                      </p:tavLst>
                                    </p:anim>
                                    <p:anim calcmode="lin" valueType="num">
                                      <p:cBhvr>
                                        <p:cTn id="8" dur="500" fill="hold"/>
                                        <p:tgtEl>
                                          <p:spTgt spid="299011"/>
                                        </p:tgtEl>
                                        <p:attrNameLst>
                                          <p:attrName>ppt_h</p:attrName>
                                        </p:attrNameLst>
                                      </p:cBhvr>
                                      <p:tavLst>
                                        <p:tav tm="0">
                                          <p:val>
                                            <p:fltVal val="0"/>
                                          </p:val>
                                        </p:tav>
                                        <p:tav tm="100000">
                                          <p:val>
                                            <p:strVal val="#ppt_h"/>
                                          </p:val>
                                        </p:tav>
                                      </p:tavLst>
                                    </p:anim>
                                    <p:animEffect transition="in" filter="fade">
                                      <p:cBhvr>
                                        <p:cTn id="9" dur="500"/>
                                        <p:tgtEl>
                                          <p:spTgt spid="299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742664" y="400050"/>
            <a:ext cx="7669212" cy="508000"/>
          </a:xfrm>
        </p:spPr>
        <p:txBody>
          <a:bodyPr/>
          <a:lstStyle/>
          <a:p>
            <a:pPr algn="ctr"/>
            <a:r>
              <a:rPr lang="en-US" dirty="0" smtClean="0">
                <a:ln w="18415" cmpd="sng">
                  <a:solidFill>
                    <a:schemeClr val="bg2"/>
                  </a:solidFill>
                  <a:prstDash val="solid"/>
                </a:ln>
              </a:rPr>
              <a:t>The State of </a:t>
            </a:r>
            <a:br>
              <a:rPr lang="en-US" dirty="0" smtClean="0">
                <a:ln w="18415" cmpd="sng">
                  <a:solidFill>
                    <a:schemeClr val="bg2"/>
                  </a:solidFill>
                  <a:prstDash val="solid"/>
                </a:ln>
              </a:rPr>
            </a:br>
            <a:r>
              <a:rPr lang="en-US" dirty="0" smtClean="0">
                <a:ln w="18415" cmpd="sng">
                  <a:solidFill>
                    <a:schemeClr val="bg2"/>
                  </a:solidFill>
                  <a:prstDash val="solid"/>
                </a:ln>
              </a:rPr>
              <a:t>Integrated Reporting Today</a:t>
            </a:r>
          </a:p>
        </p:txBody>
      </p:sp>
      <p:sp>
        <p:nvSpPr>
          <p:cNvPr id="48131" name="Content Placeholder 2"/>
          <p:cNvSpPr>
            <a:spLocks noGrp="1"/>
          </p:cNvSpPr>
          <p:nvPr>
            <p:ph idx="1"/>
          </p:nvPr>
        </p:nvSpPr>
        <p:spPr>
          <a:xfrm>
            <a:off x="696032" y="1600200"/>
            <a:ext cx="7762875" cy="5029200"/>
          </a:xfrm>
        </p:spPr>
        <p:txBody>
          <a:bodyPr/>
          <a:lstStyle/>
          <a:p>
            <a:r>
              <a:rPr lang="en-US" sz="2300" dirty="0" smtClean="0"/>
              <a:t>Its meaning is not well-defined</a:t>
            </a:r>
          </a:p>
          <a:p>
            <a:r>
              <a:rPr lang="en-US" sz="2300" dirty="0" smtClean="0"/>
              <a:t>It involves both documents and websites</a:t>
            </a:r>
          </a:p>
          <a:p>
            <a:r>
              <a:rPr lang="en-US" sz="2300" dirty="0" smtClean="0"/>
              <a:t>Only a few companies are doing it</a:t>
            </a:r>
          </a:p>
          <a:p>
            <a:pPr lvl="1">
              <a:buFont typeface="Arial" pitchFamily="34" charset="0"/>
              <a:buChar char="•"/>
            </a:pPr>
            <a:r>
              <a:rPr lang="en-US" sz="2300" b="0" dirty="0" smtClean="0"/>
              <a:t>Different countries</a:t>
            </a:r>
          </a:p>
          <a:p>
            <a:pPr lvl="1">
              <a:buFont typeface="Arial" pitchFamily="34" charset="0"/>
              <a:buChar char="•"/>
            </a:pPr>
            <a:r>
              <a:rPr lang="en-US" sz="2300" b="0" dirty="0" smtClean="0"/>
              <a:t>Different industries</a:t>
            </a:r>
          </a:p>
          <a:p>
            <a:r>
              <a:rPr lang="en-US" sz="2300" dirty="0" smtClean="0"/>
              <a:t>A simple but powerful idea whose time has come</a:t>
            </a:r>
          </a:p>
          <a:p>
            <a:r>
              <a:rPr lang="en-US" sz="2300" dirty="0" smtClean="0"/>
              <a:t>Degree of integration varies</a:t>
            </a:r>
          </a:p>
          <a:p>
            <a:r>
              <a:rPr lang="en-US" sz="2300" dirty="0" smtClean="0"/>
              <a:t>Little information on the relationship between financial and nonfinancial performance is provided</a:t>
            </a:r>
          </a:p>
          <a:p>
            <a:r>
              <a:rPr lang="en-US" sz="2300" dirty="0" smtClean="0"/>
              <a:t>No generally accepted frameworks exist</a:t>
            </a:r>
          </a:p>
          <a:p>
            <a:r>
              <a:rPr lang="en-US" sz="2300" dirty="0" smtClean="0"/>
              <a:t>An aspiration and a direction</a:t>
            </a:r>
          </a:p>
          <a:p>
            <a:r>
              <a:rPr lang="en-US" sz="2300" dirty="0" smtClean="0"/>
              <a:t>Greater clarity will come from experimentation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952" y="400050"/>
            <a:ext cx="7200900" cy="508000"/>
          </a:xfrm>
        </p:spPr>
        <p:txBody>
          <a:bodyPr/>
          <a:lstStyle/>
          <a:p>
            <a:pPr algn="ctr"/>
            <a:r>
              <a:rPr lang="en-US" dirty="0" smtClean="0">
                <a:ln>
                  <a:solidFill>
                    <a:schemeClr val="bg2"/>
                  </a:solidFill>
                </a:ln>
              </a:rPr>
              <a:t>20 Years of Research </a:t>
            </a:r>
            <a:br>
              <a:rPr lang="en-US" dirty="0" smtClean="0">
                <a:ln>
                  <a:solidFill>
                    <a:schemeClr val="bg2"/>
                  </a:solidFill>
                </a:ln>
              </a:rPr>
            </a:br>
            <a:r>
              <a:rPr lang="en-US" dirty="0" smtClean="0">
                <a:ln>
                  <a:solidFill>
                    <a:schemeClr val="bg2"/>
                  </a:solidFill>
                </a:ln>
              </a:rPr>
              <a:t>on Corporate Reporting</a:t>
            </a:r>
            <a:endParaRPr lang="en-US" dirty="0">
              <a:ln>
                <a:solidFill>
                  <a:schemeClr val="bg2"/>
                </a:solidFill>
              </a:ln>
            </a:endParaRPr>
          </a:p>
        </p:txBody>
      </p:sp>
      <p:sp>
        <p:nvSpPr>
          <p:cNvPr id="3" name="Content Placeholder 2"/>
          <p:cNvSpPr>
            <a:spLocks noGrp="1"/>
          </p:cNvSpPr>
          <p:nvPr>
            <p:ph idx="1"/>
          </p:nvPr>
        </p:nvSpPr>
        <p:spPr>
          <a:xfrm>
            <a:off x="533400" y="1666875"/>
            <a:ext cx="8143875" cy="4733925"/>
          </a:xfrm>
        </p:spPr>
        <p:txBody>
          <a:bodyPr/>
          <a:lstStyle/>
          <a:p>
            <a:pPr>
              <a:spcBef>
                <a:spcPts val="600"/>
              </a:spcBef>
            </a:pPr>
            <a:r>
              <a:rPr lang="en-US" sz="2000" dirty="0" smtClean="0"/>
              <a:t>“The Performance Measurement Manifesto,” </a:t>
            </a:r>
            <a:r>
              <a:rPr lang="en-US" sz="2000" i="1" dirty="0" smtClean="0"/>
              <a:t>Harvard Business Review,</a:t>
            </a:r>
            <a:r>
              <a:rPr lang="en-US" sz="2000" dirty="0" smtClean="0"/>
              <a:t> 69, no. 1, January-February 1991: 131-137</a:t>
            </a:r>
            <a:endParaRPr lang="en-US" sz="2000" dirty="0" smtClean="0">
              <a:solidFill>
                <a:srgbClr val="FF0000"/>
              </a:solidFill>
            </a:endParaRPr>
          </a:p>
          <a:p>
            <a:pPr>
              <a:spcBef>
                <a:spcPts val="600"/>
              </a:spcBef>
            </a:pPr>
            <a:r>
              <a:rPr lang="en-US" sz="2000" dirty="0" smtClean="0"/>
              <a:t>Eccles, Robert G., and Sarah Clay </a:t>
            </a:r>
            <a:r>
              <a:rPr lang="en-US" sz="2000" dirty="0" err="1" smtClean="0"/>
              <a:t>Mavrinac</a:t>
            </a:r>
            <a:r>
              <a:rPr lang="en-US" sz="2000" dirty="0" smtClean="0"/>
              <a:t>, “Improving the Corporate Disclosure Process,” </a:t>
            </a:r>
            <a:r>
              <a:rPr lang="en-US" sz="2000" i="1" dirty="0" smtClean="0"/>
              <a:t>MIT Sloan Management Review,</a:t>
            </a:r>
            <a:r>
              <a:rPr lang="en-US" sz="2000" dirty="0" smtClean="0"/>
              <a:t> 36, no. 4, Summer 1995:  11-25. </a:t>
            </a:r>
          </a:p>
          <a:p>
            <a:pPr>
              <a:spcBef>
                <a:spcPts val="600"/>
              </a:spcBef>
            </a:pPr>
            <a:r>
              <a:rPr lang="en-US" sz="2000" dirty="0" smtClean="0"/>
              <a:t>Eccles, Robert G., Robert H. Herz, E. Mary Keegan, and David M.H. Phillips, </a:t>
            </a:r>
            <a:r>
              <a:rPr lang="en-US" sz="2000" i="1" dirty="0" smtClean="0"/>
              <a:t>The </a:t>
            </a:r>
            <a:r>
              <a:rPr lang="en-US" sz="2000" i="1" dirty="0" err="1" smtClean="0"/>
              <a:t>ValueReporting</a:t>
            </a:r>
            <a:r>
              <a:rPr lang="en-US" sz="2000" i="1" dirty="0" smtClean="0"/>
              <a:t> Revolution: Moving Beyond the Earnings Game</a:t>
            </a:r>
            <a:r>
              <a:rPr lang="en-US" sz="2000" dirty="0" smtClean="0"/>
              <a:t>, New York:  John Wiley &amp; Sons, Inc., 2001. </a:t>
            </a:r>
          </a:p>
          <a:p>
            <a:pPr>
              <a:spcBef>
                <a:spcPts val="600"/>
              </a:spcBef>
            </a:pPr>
            <a:r>
              <a:rPr lang="en-US" sz="2000" dirty="0" smtClean="0"/>
              <a:t>Eccles, Robert G., and Samuel A. </a:t>
            </a:r>
            <a:r>
              <a:rPr lang="en-US" sz="2000" dirty="0" err="1" smtClean="0"/>
              <a:t>DiPiazza</a:t>
            </a:r>
            <a:r>
              <a:rPr lang="en-US" sz="2000" dirty="0" smtClean="0"/>
              <a:t>, Jr., </a:t>
            </a:r>
            <a:r>
              <a:rPr lang="en-US" sz="2000" i="1" dirty="0" smtClean="0"/>
              <a:t>Building Public Trust: The Future of Corporate Reporting</a:t>
            </a:r>
            <a:r>
              <a:rPr lang="en-US" sz="2000" dirty="0" smtClean="0"/>
              <a:t>, New York:  John Wiley &amp; Sons, Inc., 2002. </a:t>
            </a:r>
          </a:p>
          <a:p>
            <a:pPr>
              <a:spcBef>
                <a:spcPts val="600"/>
              </a:spcBef>
            </a:pPr>
            <a:r>
              <a:rPr lang="en-US" sz="2000" dirty="0" smtClean="0"/>
              <a:t>Eccles, Robert G., and Michael P. Krzus, </a:t>
            </a:r>
            <a:r>
              <a:rPr lang="en-US" sz="2000" i="1" dirty="0" smtClean="0"/>
              <a:t>One Report: Integrated Reporting for a Sustainable Strategy</a:t>
            </a:r>
            <a:r>
              <a:rPr lang="en-US" sz="2000" dirty="0" smtClean="0"/>
              <a:t>,</a:t>
            </a:r>
            <a:r>
              <a:rPr lang="en-US" sz="2000" b="1" dirty="0" smtClean="0"/>
              <a:t> </a:t>
            </a:r>
            <a:r>
              <a:rPr lang="en-US" sz="2000" dirty="0" smtClean="0"/>
              <a:t>New York:  John Wiley &amp; Sons, Inc., 2010.</a:t>
            </a:r>
          </a:p>
          <a:p>
            <a:endParaRPr lang="en-US" sz="1400" dirty="0" smtClean="0"/>
          </a:p>
          <a:p>
            <a:endParaRPr lang="en-US" sz="1400" dirty="0" smtClean="0"/>
          </a:p>
          <a:p>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76952" y="400050"/>
            <a:ext cx="7200900" cy="508000"/>
          </a:xfrm>
        </p:spPr>
        <p:txBody>
          <a:bodyPr/>
          <a:lstStyle/>
          <a:p>
            <a:pPr algn="ctr" eaLnBrk="1" hangingPunct="1"/>
            <a:r>
              <a:rPr lang="en-US" dirty="0" smtClean="0">
                <a:ln w="18415" cmpd="sng">
                  <a:solidFill>
                    <a:schemeClr val="bg2"/>
                  </a:solidFill>
                  <a:prstDash val="solid"/>
                </a:ln>
              </a:rPr>
              <a:t>Data Collection and Analysis</a:t>
            </a:r>
          </a:p>
        </p:txBody>
      </p:sp>
      <p:sp>
        <p:nvSpPr>
          <p:cNvPr id="7171" name="Content Placeholder 2"/>
          <p:cNvSpPr>
            <a:spLocks noGrp="1"/>
          </p:cNvSpPr>
          <p:nvPr>
            <p:ph idx="1"/>
          </p:nvPr>
        </p:nvSpPr>
        <p:spPr>
          <a:xfrm>
            <a:off x="688072" y="5867400"/>
            <a:ext cx="7772400" cy="685800"/>
          </a:xfrm>
        </p:spPr>
        <p:txBody>
          <a:bodyPr/>
          <a:lstStyle/>
          <a:p>
            <a:pPr indent="0" algn="ctr" eaLnBrk="1" hangingPunct="1">
              <a:buNone/>
            </a:pPr>
            <a:r>
              <a:rPr lang="en-US" sz="1800" dirty="0" smtClean="0"/>
              <a:t>Plus, extensive review of documents and websites of 35 companies </a:t>
            </a:r>
          </a:p>
          <a:p>
            <a:pPr indent="0" algn="ctr" eaLnBrk="1" hangingPunct="1">
              <a:buNone/>
            </a:pPr>
            <a:r>
              <a:rPr lang="en-US" sz="1800" dirty="0" smtClean="0"/>
              <a:t>(15 doing integrated reporting)</a:t>
            </a:r>
          </a:p>
        </p:txBody>
      </p:sp>
      <p:graphicFrame>
        <p:nvGraphicFramePr>
          <p:cNvPr id="5" name="Chart 4"/>
          <p:cNvGraphicFramePr/>
          <p:nvPr/>
        </p:nvGraphicFramePr>
        <p:xfrm>
          <a:off x="152400" y="1447800"/>
          <a:ext cx="4724400" cy="4648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4953000" y="1371600"/>
          <a:ext cx="4191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029200" y="1596479"/>
            <a:ext cx="3894015" cy="384721"/>
          </a:xfrm>
          <a:prstGeom prst="rect">
            <a:avLst/>
          </a:prstGeom>
          <a:noFill/>
        </p:spPr>
        <p:txBody>
          <a:bodyPr wrap="none" rtlCol="0">
            <a:spAutoFit/>
          </a:bodyPr>
          <a:lstStyle/>
          <a:p>
            <a:r>
              <a:rPr lang="en-US" sz="1900" dirty="0" smtClean="0"/>
              <a:t>Conducted 224 interview sessions</a:t>
            </a:r>
            <a:endParaRPr lang="en-US" sz="1900" dirty="0"/>
          </a:p>
        </p:txBody>
      </p:sp>
      <p:sp>
        <p:nvSpPr>
          <p:cNvPr id="8" name="TextBox 7"/>
          <p:cNvSpPr txBox="1"/>
          <p:nvPr/>
        </p:nvSpPr>
        <p:spPr>
          <a:xfrm>
            <a:off x="152400" y="1596479"/>
            <a:ext cx="4467890" cy="384721"/>
          </a:xfrm>
          <a:prstGeom prst="rect">
            <a:avLst/>
          </a:prstGeom>
          <a:noFill/>
        </p:spPr>
        <p:txBody>
          <a:bodyPr wrap="none" rtlCol="0">
            <a:spAutoFit/>
          </a:bodyPr>
          <a:lstStyle/>
          <a:p>
            <a:r>
              <a:rPr lang="en-US" sz="1900" dirty="0" smtClean="0"/>
              <a:t>Interviewed 197 people (Jan-Sep 2009)</a:t>
            </a:r>
            <a:endParaRPr lang="en-US" sz="19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71264" y="400050"/>
            <a:ext cx="7200900" cy="508000"/>
          </a:xfrm>
        </p:spPr>
        <p:txBody>
          <a:bodyPr/>
          <a:lstStyle/>
          <a:p>
            <a:pPr algn="ctr" eaLnBrk="1" hangingPunct="1"/>
            <a:r>
              <a:rPr lang="en-US" dirty="0" smtClean="0">
                <a:ln w="18415" cmpd="sng">
                  <a:solidFill>
                    <a:schemeClr val="bg2"/>
                  </a:solidFill>
                  <a:prstDash val="solid"/>
                </a:ln>
              </a:rPr>
              <a:t>AEP Press Release</a:t>
            </a:r>
          </a:p>
        </p:txBody>
      </p:sp>
      <p:sp>
        <p:nvSpPr>
          <p:cNvPr id="11267" name="Content Placeholder 2"/>
          <p:cNvSpPr>
            <a:spLocks noGrp="1"/>
          </p:cNvSpPr>
          <p:nvPr>
            <p:ph idx="1"/>
          </p:nvPr>
        </p:nvSpPr>
        <p:spPr>
          <a:xfrm>
            <a:off x="914400" y="1524000"/>
            <a:ext cx="7762875" cy="4999038"/>
          </a:xfrm>
        </p:spPr>
        <p:txBody>
          <a:bodyPr/>
          <a:lstStyle/>
          <a:p>
            <a:pPr eaLnBrk="1" hangingPunct="1">
              <a:buFontTx/>
              <a:buNone/>
            </a:pPr>
            <a:r>
              <a:rPr lang="en-US" sz="1600" b="1" smtClean="0"/>
              <a:t>	AEP Charts Financial, Environmental and Social Performance in First Integrated Corporate Accountability Report</a:t>
            </a:r>
          </a:p>
          <a:p>
            <a:pPr eaLnBrk="1" hangingPunct="1">
              <a:buFontTx/>
              <a:buNone/>
            </a:pPr>
            <a:r>
              <a:rPr lang="en-US" sz="1600" smtClean="0"/>
              <a:t> </a:t>
            </a:r>
          </a:p>
          <a:p>
            <a:pPr eaLnBrk="1" hangingPunct="1">
              <a:buFontTx/>
              <a:buNone/>
            </a:pPr>
            <a:r>
              <a:rPr lang="en-US" sz="1600" smtClean="0"/>
              <a:t>	COLUMBUS, Ohio, April 28 /PRNewswire-FirstCall/ -- American Electric Power (NYSE: </a:t>
            </a:r>
            <a:r>
              <a:rPr lang="en-US" sz="1600" smtClean="0">
                <a:hlinkClick r:id="rId2" tooltip="AEP"/>
              </a:rPr>
              <a:t>AEP</a:t>
            </a:r>
            <a:r>
              <a:rPr lang="en-US" sz="1600" smtClean="0"/>
              <a:t>) has released its first Corporate Accountability Report, presenting information about the company's financial, environmental and social performance together for the first time. The report and other supporting data and materials are available on AEP's new sustainability website, </a:t>
            </a:r>
            <a:r>
              <a:rPr lang="en-US" sz="1600" smtClean="0">
                <a:hlinkClick r:id="rId3"/>
              </a:rPr>
              <a:t>http://www.aepsustainability.com/</a:t>
            </a:r>
            <a:r>
              <a:rPr lang="en-US" sz="1600" smtClean="0"/>
              <a:t>.</a:t>
            </a:r>
          </a:p>
          <a:p>
            <a:pPr eaLnBrk="1" hangingPunct="1">
              <a:buFontTx/>
              <a:buNone/>
            </a:pPr>
            <a:endParaRPr lang="en-US" sz="1600" smtClean="0"/>
          </a:p>
          <a:p>
            <a:pPr eaLnBrk="1" hangingPunct="1">
              <a:buFontTx/>
              <a:buNone/>
            </a:pPr>
            <a:r>
              <a:rPr lang="en-US" sz="1600" smtClean="0"/>
              <a:t>	</a:t>
            </a:r>
            <a:r>
              <a:rPr lang="en-US" sz="1600" b="1" smtClean="0">
                <a:solidFill>
                  <a:srgbClr val="FF0000"/>
                </a:solidFill>
              </a:rPr>
              <a:t>"We are proud to be one of the first companies in the nation to develop an integrated report that recognizes the strong connection between our financial performance and our environmental and social responsibilities," </a:t>
            </a:r>
            <a:r>
              <a:rPr lang="en-US" sz="1600" smtClean="0"/>
              <a:t>said Michael G. Morris, AEP's chairman, president and chief executive officer. "Our decision to combine our annual report to shareholders with our corporate sustainability report reflects </a:t>
            </a:r>
            <a:r>
              <a:rPr lang="en-US" sz="1600" b="1" smtClean="0">
                <a:solidFill>
                  <a:srgbClr val="FF0000"/>
                </a:solidFill>
              </a:rPr>
              <a:t>our commitment to hold ourselves accountable for our actions and results, and it demonstrates our efforts to be transparent and to consider the environmental and social impact of everything we do."</a:t>
            </a:r>
          </a:p>
          <a:p>
            <a:pPr eaLnBrk="1" hangingPunct="1"/>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82640" y="381000"/>
            <a:ext cx="7200900" cy="508000"/>
          </a:xfrm>
          <a:ln>
            <a:noFill/>
          </a:ln>
        </p:spPr>
        <p:txBody>
          <a:bodyPr/>
          <a:lstStyle/>
          <a:p>
            <a:pPr algn="ctr"/>
            <a:r>
              <a:rPr lang="en-US" dirty="0" smtClean="0">
                <a:ln w="18415" cmpd="sng">
                  <a:solidFill>
                    <a:schemeClr val="bg2"/>
                  </a:solidFill>
                  <a:prstDash val="solid"/>
                </a:ln>
              </a:rPr>
              <a:t>Philips’ First Integrated Report</a:t>
            </a:r>
          </a:p>
        </p:txBody>
      </p:sp>
      <p:sp>
        <p:nvSpPr>
          <p:cNvPr id="5123" name="Content Placeholder 2"/>
          <p:cNvSpPr>
            <a:spLocks noGrp="1"/>
          </p:cNvSpPr>
          <p:nvPr>
            <p:ph idx="1"/>
          </p:nvPr>
        </p:nvSpPr>
        <p:spPr>
          <a:xfrm>
            <a:off x="4953000" y="1524000"/>
            <a:ext cx="3571875" cy="2438400"/>
          </a:xfrm>
        </p:spPr>
        <p:txBody>
          <a:bodyPr/>
          <a:lstStyle/>
          <a:p>
            <a:pPr>
              <a:buFontTx/>
              <a:buNone/>
            </a:pPr>
            <a:r>
              <a:rPr lang="en-US" sz="1600" dirty="0" smtClean="0"/>
              <a:t>	</a:t>
            </a:r>
            <a:r>
              <a:rPr lang="en-US" sz="1800" dirty="0" smtClean="0"/>
              <a:t>The second page of Philips’ 276-page </a:t>
            </a:r>
            <a:r>
              <a:rPr lang="en-US" sz="1800" i="1" dirty="0" smtClean="0"/>
              <a:t>Annual Report 2008: Financial, social and environmental performance</a:t>
            </a:r>
            <a:r>
              <a:rPr lang="en-US" sz="1800" dirty="0" smtClean="0"/>
              <a:t> explained why the company decided to combine all of this information into a single report: </a:t>
            </a:r>
          </a:p>
          <a:p>
            <a:pPr>
              <a:buFontTx/>
              <a:buNone/>
            </a:pPr>
            <a:endParaRPr lang="en-US" sz="1800" dirty="0" smtClean="0"/>
          </a:p>
          <a:p>
            <a:pPr>
              <a:buFontTx/>
              <a:buNone/>
            </a:pPr>
            <a:r>
              <a:rPr lang="en-US" sz="1800" dirty="0" smtClean="0"/>
              <a:t>	</a:t>
            </a:r>
          </a:p>
          <a:p>
            <a:pPr>
              <a:buFontTx/>
              <a:buNone/>
            </a:pPr>
            <a:endParaRPr lang="en-US" sz="2000" dirty="0" smtClean="0"/>
          </a:p>
          <a:p>
            <a:endParaRPr lang="en-US" dirty="0" smtClean="0"/>
          </a:p>
        </p:txBody>
      </p:sp>
      <p:pic>
        <p:nvPicPr>
          <p:cNvPr id="5124" name="Picture 4"/>
          <p:cNvPicPr>
            <a:picLocks noChangeAspect="1" noChangeArrowheads="1"/>
          </p:cNvPicPr>
          <p:nvPr/>
        </p:nvPicPr>
        <p:blipFill>
          <a:blip r:embed="rId2" cstate="print"/>
          <a:srcRect/>
          <a:stretch>
            <a:fillRect/>
          </a:stretch>
        </p:blipFill>
        <p:spPr bwMode="auto">
          <a:xfrm>
            <a:off x="304800" y="1524000"/>
            <a:ext cx="4847303" cy="2438400"/>
          </a:xfrm>
          <a:prstGeom prst="rect">
            <a:avLst/>
          </a:prstGeom>
          <a:noFill/>
          <a:ln w="9525">
            <a:noFill/>
            <a:miter lim="800000"/>
            <a:headEnd/>
            <a:tailEnd/>
          </a:ln>
        </p:spPr>
      </p:pic>
      <p:sp>
        <p:nvSpPr>
          <p:cNvPr id="5" name="TextBox 4"/>
          <p:cNvSpPr txBox="1"/>
          <p:nvPr/>
        </p:nvSpPr>
        <p:spPr>
          <a:xfrm>
            <a:off x="457200" y="4086523"/>
            <a:ext cx="8110746" cy="2954655"/>
          </a:xfrm>
          <a:prstGeom prst="rect">
            <a:avLst/>
          </a:prstGeom>
          <a:noFill/>
        </p:spPr>
        <p:txBody>
          <a:bodyPr wrap="square" rtlCol="0">
            <a:spAutoFit/>
          </a:bodyPr>
          <a:lstStyle/>
          <a:p>
            <a:pPr lvl="1"/>
            <a:r>
              <a:rPr lang="en-US" sz="1700" i="1" dirty="0" smtClean="0"/>
              <a:t>“Simplifying our external annual reporting in order to better meet the needs </a:t>
            </a:r>
          </a:p>
          <a:p>
            <a:pPr lvl="1"/>
            <a:r>
              <a:rPr lang="en-US" sz="1700" i="1" dirty="0" smtClean="0"/>
              <a:t>of stakeholders, this year’s Annual Report covers both our financial and our </a:t>
            </a:r>
          </a:p>
          <a:p>
            <a:pPr lvl="1"/>
            <a:r>
              <a:rPr lang="en-US" sz="1700" i="1" dirty="0" smtClean="0"/>
              <a:t>social and environmental performance in a single volume.  </a:t>
            </a:r>
            <a:r>
              <a:rPr lang="en-US" sz="1700" b="1" i="1" dirty="0" smtClean="0">
                <a:solidFill>
                  <a:srgbClr val="FF0000"/>
                </a:solidFill>
              </a:rPr>
              <a:t>This reflects the </a:t>
            </a:r>
          </a:p>
          <a:p>
            <a:pPr lvl="1"/>
            <a:r>
              <a:rPr lang="en-US" sz="1700" b="1" i="1" dirty="0" smtClean="0">
                <a:solidFill>
                  <a:srgbClr val="FF0000"/>
                </a:solidFill>
              </a:rPr>
              <a:t>act that sustainability is no mere adjunct to, but rather embedded in the </a:t>
            </a:r>
          </a:p>
          <a:p>
            <a:pPr lvl="1"/>
            <a:r>
              <a:rPr lang="en-US" sz="1700" b="1" i="1" dirty="0" smtClean="0">
                <a:solidFill>
                  <a:srgbClr val="FF0000"/>
                </a:solidFill>
              </a:rPr>
              <a:t>very fabric of our business operations</a:t>
            </a:r>
            <a:r>
              <a:rPr lang="en-US" sz="1700" i="1" dirty="0" smtClean="0">
                <a:solidFill>
                  <a:srgbClr val="FF0000"/>
                </a:solidFill>
              </a:rPr>
              <a:t>.</a:t>
            </a:r>
            <a:r>
              <a:rPr lang="en-US" sz="1700" i="1" dirty="0" smtClean="0"/>
              <a:t>  Our Annual Report 2008 will also be the last to be based on both US GAAP (Generally Accepted Accounting Principles in the United States) and IFRS (International Financial Reporting Standards): as of 2009 we will apply IFRS only.”</a:t>
            </a:r>
          </a:p>
          <a:p>
            <a:pPr>
              <a:buFontTx/>
              <a:buNone/>
            </a:pPr>
            <a:endParaRPr lang="en-US" sz="1600" dirty="0" smtClean="0"/>
          </a:p>
          <a:p>
            <a:pPr>
              <a:buFontTx/>
              <a:buNone/>
            </a:pPr>
            <a:r>
              <a:rPr lang="en-US" sz="1600" dirty="0" smtClean="0">
                <a:hlinkClick r:id="rId3"/>
              </a:rPr>
              <a:t>http://www.annualreport2008.philips.com/downloads/index.asp</a:t>
            </a:r>
            <a:endParaRPr lang="en-US" sz="1600"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a:xfrm>
            <a:off x="1338616" y="345744"/>
            <a:ext cx="6477000" cy="762000"/>
          </a:xfrm>
        </p:spPr>
        <p:txBody>
          <a:bodyPr/>
          <a:lstStyle/>
          <a:p>
            <a:pPr algn="ctr" eaLnBrk="1" hangingPunct="1"/>
            <a:r>
              <a:rPr lang="en-US" dirty="0" smtClean="0">
                <a:ln w="18415" cmpd="sng">
                  <a:solidFill>
                    <a:schemeClr val="bg2"/>
                  </a:solidFill>
                  <a:prstDash val="solid"/>
                </a:ln>
              </a:rPr>
              <a:t>External Reporting Challenges</a:t>
            </a:r>
          </a:p>
        </p:txBody>
      </p:sp>
      <p:sp>
        <p:nvSpPr>
          <p:cNvPr id="9219" name="Text Placeholder 3"/>
          <p:cNvSpPr>
            <a:spLocks noGrp="1"/>
          </p:cNvSpPr>
          <p:nvPr>
            <p:ph type="body" idx="1"/>
          </p:nvPr>
        </p:nvSpPr>
        <p:spPr/>
        <p:txBody>
          <a:bodyPr/>
          <a:lstStyle/>
          <a:p>
            <a:pPr eaLnBrk="1" hangingPunct="1"/>
            <a:r>
              <a:rPr lang="en-US" dirty="0" smtClean="0"/>
              <a:t>Financial</a:t>
            </a:r>
          </a:p>
        </p:txBody>
      </p:sp>
      <p:sp>
        <p:nvSpPr>
          <p:cNvPr id="9220" name="Content Placeholder 4"/>
          <p:cNvSpPr>
            <a:spLocks noGrp="1"/>
          </p:cNvSpPr>
          <p:nvPr>
            <p:ph sz="half" idx="2"/>
          </p:nvPr>
        </p:nvSpPr>
        <p:spPr/>
        <p:txBody>
          <a:bodyPr/>
          <a:lstStyle/>
          <a:p>
            <a:pPr eaLnBrk="1" hangingPunct="1"/>
            <a:r>
              <a:rPr lang="en-US" dirty="0" smtClean="0"/>
              <a:t>Complexity</a:t>
            </a:r>
          </a:p>
          <a:p>
            <a:pPr eaLnBrk="1" hangingPunct="1"/>
            <a:r>
              <a:rPr lang="en-US" dirty="0" smtClean="0"/>
              <a:t>Meaningful narrative information</a:t>
            </a:r>
          </a:p>
          <a:p>
            <a:pPr eaLnBrk="1" hangingPunct="1"/>
            <a:r>
              <a:rPr lang="en-US" dirty="0" smtClean="0"/>
              <a:t>Reporting on risk, executive compensation and corporate governance</a:t>
            </a:r>
          </a:p>
          <a:p>
            <a:pPr eaLnBrk="1" hangingPunct="1"/>
            <a:r>
              <a:rPr lang="en-US" dirty="0" smtClean="0"/>
              <a:t>Auditing for fraud</a:t>
            </a:r>
          </a:p>
        </p:txBody>
      </p:sp>
      <p:sp>
        <p:nvSpPr>
          <p:cNvPr id="9221" name="Text Placeholder 5"/>
          <p:cNvSpPr>
            <a:spLocks noGrp="1"/>
          </p:cNvSpPr>
          <p:nvPr>
            <p:ph type="body" sz="quarter" idx="3"/>
          </p:nvPr>
        </p:nvSpPr>
        <p:spPr/>
        <p:txBody>
          <a:bodyPr/>
          <a:lstStyle/>
          <a:p>
            <a:pPr eaLnBrk="1" hangingPunct="1"/>
            <a:r>
              <a:rPr lang="en-US" smtClean="0"/>
              <a:t>Nonfinancial</a:t>
            </a:r>
          </a:p>
        </p:txBody>
      </p:sp>
      <p:sp>
        <p:nvSpPr>
          <p:cNvPr id="9222" name="Content Placeholder 6"/>
          <p:cNvSpPr>
            <a:spLocks noGrp="1"/>
          </p:cNvSpPr>
          <p:nvPr>
            <p:ph sz="quarter" idx="4"/>
          </p:nvPr>
        </p:nvSpPr>
        <p:spPr/>
        <p:txBody>
          <a:bodyPr/>
          <a:lstStyle/>
          <a:p>
            <a:pPr eaLnBrk="1" hangingPunct="1"/>
            <a:r>
              <a:rPr lang="en-US" dirty="0" smtClean="0"/>
              <a:t>Lack of standards</a:t>
            </a:r>
          </a:p>
          <a:p>
            <a:pPr eaLnBrk="1" hangingPunct="1"/>
            <a:r>
              <a:rPr lang="en-US" dirty="0" smtClean="0"/>
              <a:t>Lack of common terminology</a:t>
            </a:r>
          </a:p>
          <a:p>
            <a:pPr eaLnBrk="1" hangingPunct="1"/>
            <a:r>
              <a:rPr lang="en-US" dirty="0" smtClean="0"/>
              <a:t>Definition of “materiality”</a:t>
            </a:r>
          </a:p>
          <a:p>
            <a:pPr eaLnBrk="1" hangingPunct="1"/>
            <a:r>
              <a:rPr lang="en-US" dirty="0" smtClean="0"/>
              <a:t>Underdeveloped audit methodologies</a:t>
            </a:r>
          </a:p>
          <a:p>
            <a:pPr eaLnBrk="1" hangingPunct="1"/>
            <a:r>
              <a:rPr lang="en-US" dirty="0" smtClean="0"/>
              <a:t>Controversial role of the Global Reporting Initiative</a:t>
            </a:r>
          </a:p>
          <a:p>
            <a:pPr eaLnBrk="1" hangingPunct="1"/>
            <a:r>
              <a:rPr lang="en-US" dirty="0" smtClean="0"/>
              <a:t>Competing standard setters</a:t>
            </a:r>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17">
  <a:themeElements>
    <a:clrScheme name="template 9">
      <a:dk1>
        <a:srgbClr val="4D4D4D"/>
      </a:dk1>
      <a:lt1>
        <a:srgbClr val="FFFFFF"/>
      </a:lt1>
      <a:dk2>
        <a:srgbClr val="4D4D4D"/>
      </a:dk2>
      <a:lt2>
        <a:srgbClr val="303031"/>
      </a:lt2>
      <a:accent1>
        <a:srgbClr val="75818F"/>
      </a:accent1>
      <a:accent2>
        <a:srgbClr val="99AAC0"/>
      </a:accent2>
      <a:accent3>
        <a:srgbClr val="FFFFFF"/>
      </a:accent3>
      <a:accent4>
        <a:srgbClr val="404040"/>
      </a:accent4>
      <a:accent5>
        <a:srgbClr val="BDC1C6"/>
      </a:accent5>
      <a:accent6>
        <a:srgbClr val="8A9AAE"/>
      </a:accent6>
      <a:hlink>
        <a:srgbClr val="BABFC5"/>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0099FF"/>
        </a:lt2>
        <a:accent1>
          <a:srgbClr val="003399"/>
        </a:accent1>
        <a:accent2>
          <a:srgbClr val="CCECFF"/>
        </a:accent2>
        <a:accent3>
          <a:srgbClr val="FFFFFF"/>
        </a:accent3>
        <a:accent4>
          <a:srgbClr val="404040"/>
        </a:accent4>
        <a:accent5>
          <a:srgbClr val="AAADCA"/>
        </a:accent5>
        <a:accent6>
          <a:srgbClr val="B9D6E7"/>
        </a:accent6>
        <a:hlink>
          <a:srgbClr val="6699FF"/>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03399"/>
        </a:lt2>
        <a:accent1>
          <a:srgbClr val="CC0000"/>
        </a:accent1>
        <a:accent2>
          <a:srgbClr val="6699FF"/>
        </a:accent2>
        <a:accent3>
          <a:srgbClr val="FFFFFF"/>
        </a:accent3>
        <a:accent4>
          <a:srgbClr val="404040"/>
        </a:accent4>
        <a:accent5>
          <a:srgbClr val="E2AAAA"/>
        </a:accent5>
        <a:accent6>
          <a:srgbClr val="5C8AE7"/>
        </a:accent6>
        <a:hlink>
          <a:srgbClr val="99CCFF"/>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2057D6"/>
        </a:lt2>
        <a:accent1>
          <a:srgbClr val="3D99F0"/>
        </a:accent1>
        <a:accent2>
          <a:srgbClr val="1280E4"/>
        </a:accent2>
        <a:accent3>
          <a:srgbClr val="FFFFFF"/>
        </a:accent3>
        <a:accent4>
          <a:srgbClr val="404040"/>
        </a:accent4>
        <a:accent5>
          <a:srgbClr val="AFCAF6"/>
        </a:accent5>
        <a:accent6>
          <a:srgbClr val="0F73CF"/>
        </a:accent6>
        <a:hlink>
          <a:srgbClr val="63AEF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057D6"/>
        </a:lt2>
        <a:accent1>
          <a:srgbClr val="3D99F0"/>
        </a:accent1>
        <a:accent2>
          <a:srgbClr val="1280E4"/>
        </a:accent2>
        <a:accent3>
          <a:srgbClr val="FFFFFF"/>
        </a:accent3>
        <a:accent4>
          <a:srgbClr val="404040"/>
        </a:accent4>
        <a:accent5>
          <a:srgbClr val="AFCAF6"/>
        </a:accent5>
        <a:accent6>
          <a:srgbClr val="0F73CF"/>
        </a:accent6>
        <a:hlink>
          <a:srgbClr val="63AEF3"/>
        </a:hlink>
        <a:folHlink>
          <a:srgbClr val="99CCFF"/>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1D47B2"/>
        </a:lt2>
        <a:accent1>
          <a:srgbClr val="4880D6"/>
        </a:accent1>
        <a:accent2>
          <a:srgbClr val="7FACE4"/>
        </a:accent2>
        <a:accent3>
          <a:srgbClr val="FFFFFF"/>
        </a:accent3>
        <a:accent4>
          <a:srgbClr val="404040"/>
        </a:accent4>
        <a:accent5>
          <a:srgbClr val="B1C0E8"/>
        </a:accent5>
        <a:accent6>
          <a:srgbClr val="729BCF"/>
        </a:accent6>
        <a:hlink>
          <a:srgbClr val="A3C4F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1C4583"/>
        </a:lt2>
        <a:accent1>
          <a:srgbClr val="3273BA"/>
        </a:accent1>
        <a:accent2>
          <a:srgbClr val="4386C2"/>
        </a:accent2>
        <a:accent3>
          <a:srgbClr val="FFFFFF"/>
        </a:accent3>
        <a:accent4>
          <a:srgbClr val="404040"/>
        </a:accent4>
        <a:accent5>
          <a:srgbClr val="ADBCD9"/>
        </a:accent5>
        <a:accent6>
          <a:srgbClr val="3C79B0"/>
        </a:accent6>
        <a:hlink>
          <a:srgbClr val="76A7D0"/>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06C89"/>
        </a:lt2>
        <a:accent1>
          <a:srgbClr val="3992D3"/>
        </a:accent1>
        <a:accent2>
          <a:srgbClr val="B3CFF7"/>
        </a:accent2>
        <a:accent3>
          <a:srgbClr val="FFFFFF"/>
        </a:accent3>
        <a:accent4>
          <a:srgbClr val="404040"/>
        </a:accent4>
        <a:accent5>
          <a:srgbClr val="AEC7E6"/>
        </a:accent5>
        <a:accent6>
          <a:srgbClr val="A2BBE0"/>
        </a:accent6>
        <a:hlink>
          <a:srgbClr val="2973AC"/>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406C89"/>
        </a:lt2>
        <a:accent1>
          <a:srgbClr val="3992D3"/>
        </a:accent1>
        <a:accent2>
          <a:srgbClr val="B3CAF7"/>
        </a:accent2>
        <a:accent3>
          <a:srgbClr val="FFFFFF"/>
        </a:accent3>
        <a:accent4>
          <a:srgbClr val="404040"/>
        </a:accent4>
        <a:accent5>
          <a:srgbClr val="AEC7E6"/>
        </a:accent5>
        <a:accent6>
          <a:srgbClr val="A2B7E0"/>
        </a:accent6>
        <a:hlink>
          <a:srgbClr val="2973AC"/>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303031"/>
        </a:lt2>
        <a:accent1>
          <a:srgbClr val="75818F"/>
        </a:accent1>
        <a:accent2>
          <a:srgbClr val="99AAC0"/>
        </a:accent2>
        <a:accent3>
          <a:srgbClr val="FFFFFF"/>
        </a:accent3>
        <a:accent4>
          <a:srgbClr val="404040"/>
        </a:accent4>
        <a:accent5>
          <a:srgbClr val="BDC1C6"/>
        </a:accent5>
        <a:accent6>
          <a:srgbClr val="8A9AAE"/>
        </a:accent6>
        <a:hlink>
          <a:srgbClr val="BABFC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mplate 9">
    <a:dk1>
      <a:srgbClr val="4D4D4D"/>
    </a:dk1>
    <a:lt1>
      <a:srgbClr val="FFFFFF"/>
    </a:lt1>
    <a:dk2>
      <a:srgbClr val="4D4D4D"/>
    </a:dk2>
    <a:lt2>
      <a:srgbClr val="303031"/>
    </a:lt2>
    <a:accent1>
      <a:srgbClr val="75818F"/>
    </a:accent1>
    <a:accent2>
      <a:srgbClr val="99AAC0"/>
    </a:accent2>
    <a:accent3>
      <a:srgbClr val="FFFFFF"/>
    </a:accent3>
    <a:accent4>
      <a:srgbClr val="404040"/>
    </a:accent4>
    <a:accent5>
      <a:srgbClr val="BDC1C6"/>
    </a:accent5>
    <a:accent6>
      <a:srgbClr val="8A9AAE"/>
    </a:accent6>
    <a:hlink>
      <a:srgbClr val="BABFC5"/>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mplate 9">
    <a:dk1>
      <a:srgbClr val="4D4D4D"/>
    </a:dk1>
    <a:lt1>
      <a:srgbClr val="FFFFFF"/>
    </a:lt1>
    <a:dk2>
      <a:srgbClr val="4D4D4D"/>
    </a:dk2>
    <a:lt2>
      <a:srgbClr val="303031"/>
    </a:lt2>
    <a:accent1>
      <a:srgbClr val="75818F"/>
    </a:accent1>
    <a:accent2>
      <a:srgbClr val="99AAC0"/>
    </a:accent2>
    <a:accent3>
      <a:srgbClr val="FFFFFF"/>
    </a:accent3>
    <a:accent4>
      <a:srgbClr val="404040"/>
    </a:accent4>
    <a:accent5>
      <a:srgbClr val="BDC1C6"/>
    </a:accent5>
    <a:accent6>
      <a:srgbClr val="8A9AAE"/>
    </a:accent6>
    <a:hlink>
      <a:srgbClr val="BABFC5"/>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mplate 9">
    <a:dk1>
      <a:srgbClr val="4D4D4D"/>
    </a:dk1>
    <a:lt1>
      <a:srgbClr val="FFFFFF"/>
    </a:lt1>
    <a:dk2>
      <a:srgbClr val="4D4D4D"/>
    </a:dk2>
    <a:lt2>
      <a:srgbClr val="303031"/>
    </a:lt2>
    <a:accent1>
      <a:srgbClr val="75818F"/>
    </a:accent1>
    <a:accent2>
      <a:srgbClr val="99AAC0"/>
    </a:accent2>
    <a:accent3>
      <a:srgbClr val="FFFFFF"/>
    </a:accent3>
    <a:accent4>
      <a:srgbClr val="404040"/>
    </a:accent4>
    <a:accent5>
      <a:srgbClr val="BDC1C6"/>
    </a:accent5>
    <a:accent6>
      <a:srgbClr val="8A9AAE"/>
    </a:accent6>
    <a:hlink>
      <a:srgbClr val="BABFC5"/>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template-17</Template>
  <TotalTime>6007</TotalTime>
  <Words>2084</Words>
  <Application>Microsoft Office PowerPoint</Application>
  <PresentationFormat>On-screen Show (4:3)</PresentationFormat>
  <Paragraphs>441</Paragraphs>
  <Slides>32</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template-17</vt:lpstr>
      <vt:lpstr>Worksheet</vt:lpstr>
      <vt:lpstr>Oxford University: Said Business School Integrated Reporting for a Sustainable Strategy May 24, 2010</vt:lpstr>
      <vt:lpstr>The Importance of  Corporate Reporting</vt:lpstr>
      <vt:lpstr>What Is Integrated Reporting?</vt:lpstr>
      <vt:lpstr>The State of  Integrated Reporting Today</vt:lpstr>
      <vt:lpstr>20 Years of Research  on Corporate Reporting</vt:lpstr>
      <vt:lpstr>Data Collection and Analysis</vt:lpstr>
      <vt:lpstr>AEP Press Release</vt:lpstr>
      <vt:lpstr>Philips’ First Integrated Report</vt:lpstr>
      <vt:lpstr>External Reporting Challenges</vt:lpstr>
      <vt:lpstr>“Standard-Setters” for Nonfinancial Information</vt:lpstr>
      <vt:lpstr>Increasing Use of the Term Corporate Social Responsibility, 1989-2008 (Factiva)</vt:lpstr>
      <vt:lpstr>Increasing Use of the Term Sustainability, 1989-2008 (Factiva)</vt:lpstr>
      <vt:lpstr>Growth in Number of CSR Reports</vt:lpstr>
      <vt:lpstr>CSR Reports with Formal Assurance Statement</vt:lpstr>
      <vt:lpstr>Few Companies are Doing Integrated Reporting</vt:lpstr>
      <vt:lpstr>Industries of Companies Doing Integrated Reporting</vt:lpstr>
      <vt:lpstr>Locations of Companies Doing Integrated Reporting</vt:lpstr>
      <vt:lpstr>Timeline for Adoption of  Integrated Reporting</vt:lpstr>
      <vt:lpstr>Market Cap and Revenues for  One Report Companies</vt:lpstr>
      <vt:lpstr>Audits of Integrated Reports</vt:lpstr>
      <vt:lpstr>Corporate Social Responsibility  and Sustainability</vt:lpstr>
      <vt:lpstr>BASF’s Energy Verbund</vt:lpstr>
      <vt:lpstr>BASF’s New HPPO Technology</vt:lpstr>
      <vt:lpstr>BASF Using Web 2.0</vt:lpstr>
      <vt:lpstr>Sustainable Strategies for a  Sustainable Society</vt:lpstr>
      <vt:lpstr>Reasons Why Companies Are Practicing Integrated Reporting</vt:lpstr>
      <vt:lpstr>Challenges in Doing  Integrated Reporting</vt:lpstr>
      <vt:lpstr>Objections to Integrated Reporting</vt:lpstr>
      <vt:lpstr>Speeding the Adoption of Integrated Reporting</vt:lpstr>
      <vt:lpstr>International Integrated  Reporting Committee</vt:lpstr>
      <vt:lpstr>Action Items</vt:lpstr>
      <vt:lpstr>Slide 32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HBS Faculty Research Seminar  Integrated Reporting for a Sustainable Society</dc:title>
  <dc:creator>Kyle</dc:creator>
  <cp:lastModifiedBy>Robert Eccles</cp:lastModifiedBy>
  <cp:revision>239</cp:revision>
  <dcterms:created xsi:type="dcterms:W3CDTF">2010-04-28T12:08:03Z</dcterms:created>
  <dcterms:modified xsi:type="dcterms:W3CDTF">2010-05-24T05:32:44Z</dcterms:modified>
</cp:coreProperties>
</file>